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52" r:id="rId5"/>
  </p:sldMasterIdLst>
  <p:notesMasterIdLst>
    <p:notesMasterId r:id="rId33"/>
  </p:notesMasterIdLst>
  <p:sldIdLst>
    <p:sldId id="401" r:id="rId6"/>
    <p:sldId id="403" r:id="rId7"/>
    <p:sldId id="402" r:id="rId8"/>
    <p:sldId id="411" r:id="rId9"/>
    <p:sldId id="412" r:id="rId10"/>
    <p:sldId id="415" r:id="rId11"/>
    <p:sldId id="418" r:id="rId12"/>
    <p:sldId id="416" r:id="rId13"/>
    <p:sldId id="427" r:id="rId14"/>
    <p:sldId id="420" r:id="rId15"/>
    <p:sldId id="421" r:id="rId16"/>
    <p:sldId id="413" r:id="rId17"/>
    <p:sldId id="414" r:id="rId18"/>
    <p:sldId id="422" r:id="rId19"/>
    <p:sldId id="423" r:id="rId20"/>
    <p:sldId id="419" r:id="rId21"/>
    <p:sldId id="424" r:id="rId22"/>
    <p:sldId id="426" r:id="rId23"/>
    <p:sldId id="434" r:id="rId24"/>
    <p:sldId id="433" r:id="rId25"/>
    <p:sldId id="425" r:id="rId26"/>
    <p:sldId id="428" r:id="rId27"/>
    <p:sldId id="429" r:id="rId28"/>
    <p:sldId id="430" r:id="rId29"/>
    <p:sldId id="431" r:id="rId30"/>
    <p:sldId id="435" r:id="rId31"/>
    <p:sldId id="43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426" autoAdjust="0"/>
  </p:normalViewPr>
  <p:slideViewPr>
    <p:cSldViewPr snapToGrid="0">
      <p:cViewPr>
        <p:scale>
          <a:sx n="80" d="100"/>
          <a:sy n="80" d="100"/>
        </p:scale>
        <p:origin x="739" y="18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a:t>
            </a:fld>
            <a:endParaRPr lang="en-US" dirty="0"/>
          </a:p>
        </p:txBody>
      </p:sp>
    </p:spTree>
    <p:extLst>
      <p:ext uri="{BB962C8B-B14F-4D97-AF65-F5344CB8AC3E}">
        <p14:creationId xmlns:p14="http://schemas.microsoft.com/office/powerpoint/2010/main" val="819170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distribution of games throughout history, as we can see there is a slow start in the late 1800’s and early 1900’s and ramp up later in time</a:t>
            </a:r>
          </a:p>
          <a:p>
            <a:endParaRPr lang="en-US" dirty="0"/>
          </a:p>
          <a:p>
            <a:r>
              <a:rPr lang="en-US" dirty="0"/>
              <a:t>I think that’s important as we will see soon</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10</a:t>
            </a:fld>
            <a:endParaRPr lang="en-US" dirty="0"/>
          </a:p>
        </p:txBody>
      </p:sp>
    </p:spTree>
    <p:extLst>
      <p:ext uri="{BB962C8B-B14F-4D97-AF65-F5344CB8AC3E}">
        <p14:creationId xmlns:p14="http://schemas.microsoft.com/office/powerpoint/2010/main" val="330070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PULKLING BACK</a:t>
            </a:r>
          </a:p>
          <a:p>
            <a:r>
              <a:rPr lang="en-US" dirty="0"/>
              <a:t>Something I noticed when preforming this analysis is that a lot of the data is Left Skewed, with most of the matches played within the later half of the 20</a:t>
            </a:r>
            <a:r>
              <a:rPr lang="en-US" baseline="30000" dirty="0"/>
              <a:t>th</a:t>
            </a:r>
            <a:r>
              <a:rPr lang="en-US" dirty="0"/>
              <a:t> century and this century.</a:t>
            </a:r>
          </a:p>
          <a:p>
            <a:endParaRPr lang="en-US" dirty="0"/>
          </a:p>
          <a:p>
            <a:r>
              <a:rPr lang="en-US" dirty="0"/>
              <a:t>Click</a:t>
            </a:r>
          </a:p>
          <a:p>
            <a:r>
              <a:rPr lang="en-US" dirty="0"/>
              <a:t>Instead of focusing on all historical data, if we focus on only the most recent data as it is the most relevant</a:t>
            </a:r>
          </a:p>
          <a:p>
            <a:endParaRPr lang="en-US" dirty="0"/>
          </a:p>
          <a:p>
            <a:r>
              <a:rPr lang="en-US" dirty="0"/>
              <a:t>Why? -&gt; next slide</a:t>
            </a:r>
          </a:p>
        </p:txBody>
      </p:sp>
      <p:sp>
        <p:nvSpPr>
          <p:cNvPr id="4" name="Slide Number Placeholder 3"/>
          <p:cNvSpPr>
            <a:spLocks noGrp="1"/>
          </p:cNvSpPr>
          <p:nvPr>
            <p:ph type="sldNum" sz="quarter" idx="5"/>
          </p:nvPr>
        </p:nvSpPr>
        <p:spPr/>
        <p:txBody>
          <a:bodyPr/>
          <a:lstStyle/>
          <a:p>
            <a:fld id="{0D0EDF81-139F-488C-872B-4720FBA6BF98}" type="slidenum">
              <a:rPr lang="en-US" smtClean="0"/>
              <a:t>11</a:t>
            </a:fld>
            <a:endParaRPr lang="en-US" dirty="0"/>
          </a:p>
        </p:txBody>
      </p:sp>
    </p:spTree>
    <p:extLst>
      <p:ext uri="{BB962C8B-B14F-4D97-AF65-F5344CB8AC3E}">
        <p14:creationId xmlns:p14="http://schemas.microsoft.com/office/powerpoint/2010/main" val="352778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following rules for a team to win using data since 2000:</a:t>
            </a:r>
          </a:p>
          <a:p>
            <a:pPr marL="285750" indent="-228600">
              <a:buFont typeface="Arial" panose="020B0604020202020204" pitchFamily="34" charset="0"/>
              <a:buChar char="•"/>
            </a:pPr>
            <a:r>
              <a:rPr lang="en-US" sz="1200" dirty="0"/>
              <a:t>Teams playing at Home had more wins than teams playing Away from Home</a:t>
            </a:r>
          </a:p>
          <a:p>
            <a:pPr marL="285750" indent="-228600">
              <a:buFont typeface="Arial" panose="020B0604020202020204" pitchFamily="34" charset="0"/>
              <a:buChar char="•"/>
            </a:pPr>
            <a:r>
              <a:rPr lang="en-US" sz="1200" dirty="0"/>
              <a:t>The Teams with most wins were found to be New Zealand, England, South Africa and then Australia</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12</a:t>
            </a:fld>
            <a:endParaRPr lang="en-US" dirty="0"/>
          </a:p>
        </p:txBody>
      </p:sp>
    </p:spTree>
    <p:extLst>
      <p:ext uri="{BB962C8B-B14F-4D97-AF65-F5344CB8AC3E}">
        <p14:creationId xmlns:p14="http://schemas.microsoft.com/office/powerpoint/2010/main" val="359264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Another Analysis using Association Rule Mining was done to see if there were any teams that performed well away</a:t>
            </a:r>
          </a:p>
          <a:p>
            <a:pPr marL="285750" indent="-228600">
              <a:buFont typeface="Arial" panose="020B0604020202020204" pitchFamily="34" charset="0"/>
              <a:buChar char="•"/>
            </a:pPr>
            <a:r>
              <a:rPr lang="en-US" sz="1200" dirty="0"/>
              <a:t>It was found that New Zealand stood out as winning away from home almost as much as at home</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13</a:t>
            </a:fld>
            <a:endParaRPr lang="en-US" dirty="0"/>
          </a:p>
        </p:txBody>
      </p:sp>
    </p:spTree>
    <p:extLst>
      <p:ext uri="{BB962C8B-B14F-4D97-AF65-F5344CB8AC3E}">
        <p14:creationId xmlns:p14="http://schemas.microsoft.com/office/powerpoint/2010/main" val="232399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sports the most relevant data for predicting the outcome of games today is the most recent data</a:t>
            </a:r>
          </a:p>
          <a:p>
            <a:r>
              <a:rPr lang="en-US" dirty="0"/>
              <a:t>why? </a:t>
            </a:r>
          </a:p>
          <a:p>
            <a:r>
              <a:rPr lang="en-US" dirty="0"/>
              <a:t>Rule changes, Most Effective Tactics Available (META) changes, </a:t>
            </a:r>
          </a:p>
          <a:p>
            <a:r>
              <a:rPr lang="en-US" dirty="0"/>
              <a:t>The teams are comprised of the top performing CURRENT players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Focusing in on data in just this century scales down the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Going further, focusing on data since the last RWC will narrow the scope to the most relevant data</a:t>
            </a:r>
          </a:p>
          <a:p>
            <a:endParaRPr lang="en-US" dirty="0"/>
          </a:p>
          <a:p>
            <a:r>
              <a:rPr lang="en-US" dirty="0"/>
              <a:t>Significantly reduced the data from 2727 games</a:t>
            </a:r>
          </a:p>
          <a:p>
            <a:r>
              <a:rPr lang="en-US" dirty="0"/>
              <a:t>NOW HAVE 151 games in the data for predicting the winner</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14</a:t>
            </a:fld>
            <a:endParaRPr lang="en-US" dirty="0"/>
          </a:p>
        </p:txBody>
      </p:sp>
    </p:spTree>
    <p:extLst>
      <p:ext uri="{BB962C8B-B14F-4D97-AF65-F5344CB8AC3E}">
        <p14:creationId xmlns:p14="http://schemas.microsoft.com/office/powerpoint/2010/main" val="34026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can see the importance of focusing on the most relevant data by comparing team wining records since 2000 and since the last Rugby World Cup</a:t>
            </a:r>
          </a:p>
          <a:p>
            <a:endParaRPr lang="en-US" dirty="0"/>
          </a:p>
          <a:p>
            <a:r>
              <a:rPr lang="en-US" dirty="0"/>
              <a:t>France and Ireland (our top performers right) can contribute most of their wins since 2000 to their recent successes</a:t>
            </a:r>
          </a:p>
          <a:p>
            <a:endParaRPr lang="en-US" dirty="0"/>
          </a:p>
          <a:p>
            <a:r>
              <a:rPr lang="en-US" dirty="0"/>
              <a:t>New Zealand performance comes from wins since the turn of the century, less successful in the past 4 years</a:t>
            </a:r>
          </a:p>
          <a:p>
            <a:endParaRPr lang="en-US" dirty="0"/>
          </a:p>
          <a:p>
            <a:r>
              <a:rPr lang="en-US" dirty="0"/>
              <a:t>GOING FORWARD, only using data since the previous world cup</a:t>
            </a:r>
          </a:p>
        </p:txBody>
      </p:sp>
      <p:sp>
        <p:nvSpPr>
          <p:cNvPr id="4" name="Slide Number Placeholder 3"/>
          <p:cNvSpPr>
            <a:spLocks noGrp="1"/>
          </p:cNvSpPr>
          <p:nvPr>
            <p:ph type="sldNum" sz="quarter" idx="5"/>
          </p:nvPr>
        </p:nvSpPr>
        <p:spPr/>
        <p:txBody>
          <a:bodyPr/>
          <a:lstStyle/>
          <a:p>
            <a:fld id="{0D0EDF81-139F-488C-872B-4720FBA6BF98}" type="slidenum">
              <a:rPr lang="en-US" smtClean="0"/>
              <a:t>15</a:t>
            </a:fld>
            <a:endParaRPr lang="en-US" dirty="0"/>
          </a:p>
        </p:txBody>
      </p:sp>
    </p:spTree>
    <p:extLst>
      <p:ext uri="{BB962C8B-B14F-4D97-AF65-F5344CB8AC3E}">
        <p14:creationId xmlns:p14="http://schemas.microsoft.com/office/powerpoint/2010/main" val="1245391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Font typeface="Arial" panose="020B0604020202020204" pitchFamily="34" charset="0"/>
              <a:buNone/>
            </a:pPr>
            <a:r>
              <a:rPr lang="en-US" sz="1200" dirty="0"/>
              <a:t>USING DATA SINCE THE LAST WORLD RUGBY CUP</a:t>
            </a:r>
          </a:p>
          <a:p>
            <a:pPr marL="285750" indent="-228600">
              <a:buFont typeface="Arial" panose="020B0604020202020204" pitchFamily="34" charset="0"/>
              <a:buChar char="•"/>
            </a:pPr>
            <a:endParaRPr lang="en-US" sz="1200" dirty="0"/>
          </a:p>
          <a:p>
            <a:pPr marL="285750" indent="-228600">
              <a:buFont typeface="Arial" panose="020B0604020202020204" pitchFamily="34" charset="0"/>
              <a:buChar char="•"/>
            </a:pPr>
            <a:r>
              <a:rPr lang="en-US" sz="1200" dirty="0"/>
              <a:t>Here Association Rule Mining shows us that even in recent years the home team has the advantage</a:t>
            </a:r>
          </a:p>
          <a:p>
            <a:pPr marL="285750" indent="-228600">
              <a:buFont typeface="Arial" panose="020B0604020202020204" pitchFamily="34" charset="0"/>
              <a:buChar char="•"/>
            </a:pPr>
            <a:r>
              <a:rPr lang="en-US" sz="1200" dirty="0"/>
              <a:t>These days, the top performing team is France closely followed by Ireland </a:t>
            </a:r>
            <a:endParaRPr lang="en-US" dirty="0"/>
          </a:p>
          <a:p>
            <a:endParaRPr lang="en-US" dirty="0"/>
          </a:p>
          <a:p>
            <a:r>
              <a:rPr lang="en-US" dirty="0"/>
              <a:t>The one outlier is even when Italy is playing at home the away team seems to win</a:t>
            </a:r>
          </a:p>
          <a:p>
            <a:r>
              <a:rPr lang="en-US" dirty="0"/>
              <a:t>Can contribute this to Italy’s poor performance</a:t>
            </a:r>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2394324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to reduce the support and confidence parameters so we can take these results with a grain of salt</a:t>
            </a:r>
          </a:p>
          <a:p>
            <a:r>
              <a:rPr lang="en-US" dirty="0"/>
              <a:t>Teams Beat Italy when Italy is at home, makes since Italy is the worst performer in the data</a:t>
            </a:r>
          </a:p>
          <a:p>
            <a:r>
              <a:rPr lang="en-US" dirty="0"/>
              <a:t>New Zealand and France perform better away with Ireland being a close third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Had to reduce the support (0.05) and confidence (0.01) parameters to find rules</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18984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predict the winning team using the home and away records of teams?</a:t>
            </a:r>
          </a:p>
          <a:p>
            <a:r>
              <a:rPr lang="en-US" sz="1700" dirty="0"/>
              <a:t>Modified the game data since the previous RWC to a data frame containing the columns visualized below (151 observations of 6 variables)</a:t>
            </a:r>
          </a:p>
          <a:p>
            <a:r>
              <a:rPr lang="en-US" sz="1700" dirty="0"/>
              <a:t>The data was split into a training set and testing set like before</a:t>
            </a:r>
          </a:p>
          <a:p>
            <a:pPr lvl="1"/>
            <a:r>
              <a:rPr lang="en-US" sz="1700" dirty="0"/>
              <a:t>Training set contained 66% of the data with the remaining going into the test set</a:t>
            </a:r>
          </a:p>
          <a:p>
            <a:endParaRPr lang="en-US" dirty="0"/>
          </a:p>
          <a:p>
            <a:r>
              <a:rPr lang="en-US" dirty="0"/>
              <a:t>Naïve bayes assumes no correlation between the data which we can see in the correlation heat map to the left here, only the slightest bit seen in the some of the numbers but none really above 0.5</a:t>
            </a:r>
          </a:p>
        </p:txBody>
      </p:sp>
      <p:sp>
        <p:nvSpPr>
          <p:cNvPr id="4" name="Slide Number Placeholder 3"/>
          <p:cNvSpPr>
            <a:spLocks noGrp="1"/>
          </p:cNvSpPr>
          <p:nvPr>
            <p:ph type="sldNum" sz="quarter" idx="5"/>
          </p:nvPr>
        </p:nvSpPr>
        <p:spPr/>
        <p:txBody>
          <a:bodyPr/>
          <a:lstStyle/>
          <a:p>
            <a:fld id="{0D0EDF81-139F-488C-872B-4720FBA6BF98}" type="slidenum">
              <a:rPr lang="en-US" smtClean="0"/>
              <a:t>18</a:t>
            </a:fld>
            <a:endParaRPr lang="en-US" dirty="0"/>
          </a:p>
        </p:txBody>
      </p:sp>
    </p:spTree>
    <p:extLst>
      <p:ext uri="{BB962C8B-B14F-4D97-AF65-F5344CB8AC3E}">
        <p14:creationId xmlns:p14="http://schemas.microsoft.com/office/powerpoint/2010/main" val="339468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Plots of the data in the Naïve bayes modeling</a:t>
            </a:r>
          </a:p>
          <a:p>
            <a:endParaRPr lang="en-US" dirty="0"/>
          </a:p>
          <a:p>
            <a:r>
              <a:rPr lang="en-US" dirty="0"/>
              <a:t>1 Point difference in the matches, (skewed to closer matches)</a:t>
            </a:r>
          </a:p>
          <a:p>
            <a:r>
              <a:rPr lang="en-US" dirty="0"/>
              <a:t>France and Ireland have the most games won, followed by New Zealand</a:t>
            </a:r>
          </a:p>
          <a:p>
            <a:endParaRPr lang="en-US" dirty="0"/>
          </a:p>
          <a:p>
            <a:r>
              <a:rPr lang="en-US" dirty="0"/>
              <a:t>Wales had the most home games followed by Australia</a:t>
            </a:r>
          </a:p>
          <a:p>
            <a:r>
              <a:rPr lang="en-US" dirty="0"/>
              <a:t>Argentina had the most away games followed closely by Australia and new </a:t>
            </a:r>
            <a:r>
              <a:rPr lang="en-US" dirty="0" err="1"/>
              <a:t>zealand</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19</a:t>
            </a:fld>
            <a:endParaRPr lang="en-US" dirty="0"/>
          </a:p>
        </p:txBody>
      </p:sp>
    </p:spTree>
    <p:extLst>
      <p:ext uri="{BB962C8B-B14F-4D97-AF65-F5344CB8AC3E}">
        <p14:creationId xmlns:p14="http://schemas.microsoft.com/office/powerpoint/2010/main" val="60954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WRC happens every 4 years</a:t>
            </a:r>
          </a:p>
          <a:p>
            <a:endParaRPr lang="en-US" dirty="0"/>
          </a:p>
          <a:p>
            <a:pPr indent="-228600">
              <a:buFont typeface="Arial" panose="020B0604020202020204" pitchFamily="34" charset="0"/>
              <a:buChar char="•"/>
            </a:pPr>
            <a:r>
              <a:rPr lang="en-US" sz="1200" dirty="0"/>
              <a:t>Why Should We Care?</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About the Data (an overview and a sample visualization)_</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Cleaning and Organizing the Data</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Association Rules For Winning</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Selecting Winners Using Decision Tress </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Naïve Bayes Classifying Winning Teams (using home and away results)</a:t>
            </a:r>
          </a:p>
          <a:p>
            <a:pPr indent="-228600">
              <a:buFont typeface="Arial" panose="020B0604020202020204" pitchFamily="34" charset="0"/>
              <a:buChar char="•"/>
            </a:pPr>
            <a:endParaRPr lang="en-US" sz="1200" dirty="0"/>
          </a:p>
          <a:p>
            <a:pPr indent="-228600">
              <a:buFont typeface="Arial" panose="020B0604020202020204" pitchFamily="34" charset="0"/>
              <a:buChar char="•"/>
            </a:pPr>
            <a:r>
              <a:rPr lang="en-US" sz="1200" dirty="0"/>
              <a:t>Summary of the Results (Predictions and Conclusions)</a:t>
            </a:r>
          </a:p>
        </p:txBody>
      </p:sp>
      <p:sp>
        <p:nvSpPr>
          <p:cNvPr id="4" name="Slide Number Placeholder 3"/>
          <p:cNvSpPr>
            <a:spLocks noGrp="1"/>
          </p:cNvSpPr>
          <p:nvPr>
            <p:ph type="sldNum" sz="quarter" idx="5"/>
          </p:nvPr>
        </p:nvSpPr>
        <p:spPr/>
        <p:txBody>
          <a:bodyPr/>
          <a:lstStyle/>
          <a:p>
            <a:fld id="{0D0EDF81-139F-488C-872B-4720FBA6BF98}" type="slidenum">
              <a:rPr lang="en-US" smtClean="0"/>
              <a:t>2</a:t>
            </a:fld>
            <a:endParaRPr lang="en-US" dirty="0"/>
          </a:p>
        </p:txBody>
      </p:sp>
    </p:spTree>
    <p:extLst>
      <p:ext uri="{BB962C8B-B14F-4D97-AF65-F5344CB8AC3E}">
        <p14:creationId xmlns:p14="http://schemas.microsoft.com/office/powerpoint/2010/main" val="732303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initial results of the Naïve Bayes model showed an accuracy of 53.33% when trying to predict the winning team when using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who the home team is, the away team, the scores for each team and the point difference.</a:t>
            </a:r>
          </a:p>
          <a:p>
            <a:r>
              <a:rPr lang="en-US" dirty="0"/>
              <a:t>“LA-PLACE”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also found that setting the </a:t>
            </a:r>
            <a:r>
              <a:rPr lang="en-US" dirty="0" err="1"/>
              <a:t>laplace</a:t>
            </a:r>
            <a:r>
              <a:rPr lang="en-US" dirty="0"/>
              <a:t> value to 1 improved the model to have an accuracy of 60%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try and improve the model’s accuracy, 10-fold cross validation was performed where the </a:t>
            </a:r>
            <a:r>
              <a:rPr lang="en-US" dirty="0" err="1"/>
              <a:t>laplace</a:t>
            </a:r>
            <a:r>
              <a:rPr lang="en-US" dirty="0"/>
              <a:t> value was sequence from 0.1 to 1.0 by 0.1 to try and find the optimal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cross-validation model using the best tunning parameters returned the same accuracy (53.33%), so I may have to go back and see if I can improve the model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it stands, the model could predict the winning team 53.33% of the time, if I had more information like the number of penalties, yellow or red cards, or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Match information, the model could be improved</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20</a:t>
            </a:fld>
            <a:endParaRPr lang="en-US" dirty="0"/>
          </a:p>
        </p:txBody>
      </p:sp>
    </p:spTree>
    <p:extLst>
      <p:ext uri="{BB962C8B-B14F-4D97-AF65-F5344CB8AC3E}">
        <p14:creationId xmlns:p14="http://schemas.microsoft.com/office/powerpoint/2010/main" val="668128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dirty="0"/>
              <a:t>Decision Criteria: </a:t>
            </a:r>
          </a:p>
          <a:p>
            <a:pPr lvl="1"/>
            <a:r>
              <a:rPr lang="en-US" sz="2100" dirty="0"/>
              <a:t>Target variable = </a:t>
            </a:r>
            <a:r>
              <a:rPr lang="en-US" sz="2100" dirty="0" err="1"/>
              <a:t>winning_team</a:t>
            </a:r>
            <a:endParaRPr lang="en-US" sz="2100" dirty="0"/>
          </a:p>
          <a:p>
            <a:pPr lvl="1"/>
            <a:r>
              <a:rPr lang="en-US" sz="2100" dirty="0"/>
              <a:t>Deciding Data Features = </a:t>
            </a:r>
            <a:r>
              <a:rPr lang="en-US" sz="2100" dirty="0" err="1"/>
              <a:t>winning_margin</a:t>
            </a:r>
            <a:r>
              <a:rPr lang="en-US" sz="2100" dirty="0"/>
              <a:t>, </a:t>
            </a:r>
            <a:r>
              <a:rPr lang="en-US" sz="2100" dirty="0" err="1"/>
              <a:t>winning_side</a:t>
            </a:r>
            <a:r>
              <a:rPr lang="en-US" sz="2100" dirty="0"/>
              <a:t>, </a:t>
            </a:r>
            <a:r>
              <a:rPr lang="en-US" sz="2100" dirty="0" err="1"/>
              <a:t>home_team</a:t>
            </a:r>
            <a:r>
              <a:rPr lang="en-US" sz="2100" dirty="0"/>
              <a:t>, </a:t>
            </a:r>
            <a:r>
              <a:rPr lang="en-US" sz="2100" dirty="0" err="1"/>
              <a:t>away_team</a:t>
            </a:r>
            <a:r>
              <a:rPr lang="en-US" sz="2100" dirty="0"/>
              <a:t>, </a:t>
            </a:r>
            <a:r>
              <a:rPr lang="en-US" sz="2100" dirty="0" err="1"/>
              <a:t>home_score</a:t>
            </a:r>
            <a:r>
              <a:rPr lang="en-US" sz="2100" dirty="0"/>
              <a:t>, </a:t>
            </a:r>
            <a:r>
              <a:rPr lang="en-US" sz="2100" dirty="0" err="1"/>
              <a:t>away_score</a:t>
            </a:r>
            <a:endParaRPr lang="en-US" sz="2100" dirty="0"/>
          </a:p>
          <a:p>
            <a:r>
              <a:rPr lang="en-US" sz="2100" dirty="0"/>
              <a:t>The data was split using a training set of 66% of the data and a testing set of the remaining third of the data set</a:t>
            </a:r>
          </a:p>
          <a:p>
            <a:endParaRPr lang="en-US" dirty="0">
              <a:effectLst/>
            </a:endParaRPr>
          </a:p>
          <a:p>
            <a:endParaRPr lang="en-US" dirty="0">
              <a:effectLst/>
            </a:endParaRPr>
          </a:p>
          <a:p>
            <a:r>
              <a:rPr lang="en-US" dirty="0">
                <a:effectLst/>
              </a:rPr>
              <a:t>151 samples </a:t>
            </a:r>
          </a:p>
          <a:p>
            <a:r>
              <a:rPr lang="en-US" dirty="0">
                <a:effectLst/>
              </a:rPr>
              <a:t>6 predictor </a:t>
            </a:r>
          </a:p>
          <a:p>
            <a:r>
              <a:rPr lang="en-US" dirty="0">
                <a:effectLst/>
              </a:rPr>
              <a:t>11 classes: 'Argentina', 'Australia', 'draw', 'England', 'France', 'Ireland', 'Italy', 'New Zealand', 'Scotland', 'South Africa', 'Wales’ </a:t>
            </a:r>
          </a:p>
          <a:p>
            <a:endParaRPr lang="en-US" dirty="0">
              <a:effectLst/>
            </a:endParaRPr>
          </a:p>
          <a:p>
            <a:r>
              <a:rPr lang="en-US" dirty="0">
                <a:effectLst/>
              </a:rPr>
              <a:t>Chose winning team as the target variable as its what we are trying to predict </a:t>
            </a:r>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21</a:t>
            </a:fld>
            <a:endParaRPr lang="en-US" dirty="0"/>
          </a:p>
        </p:txBody>
      </p:sp>
    </p:spTree>
    <p:extLst>
      <p:ext uri="{BB962C8B-B14F-4D97-AF65-F5344CB8AC3E}">
        <p14:creationId xmlns:p14="http://schemas.microsoft.com/office/powerpoint/2010/main" val="842849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Using data since the last Rugby World Cup:</a:t>
            </a:r>
          </a:p>
          <a:p>
            <a:pPr lvl="1"/>
            <a:r>
              <a:rPr lang="en-US" sz="1200" dirty="0"/>
              <a:t>France has the best winning record giving us the root node to start </a:t>
            </a:r>
          </a:p>
          <a:p>
            <a:pPr lvl="1"/>
            <a:r>
              <a:rPr lang="en-US" sz="1200" dirty="0"/>
              <a:t>The branches in the tree determine the opposition (home/away) YES = LEFT, NO = RIGHT</a:t>
            </a:r>
          </a:p>
          <a:p>
            <a:pPr lvl="1"/>
            <a:r>
              <a:rPr lang="en-US" sz="1200" dirty="0"/>
              <a:t>Nodes are the winners from the previous node using the branching criteria</a:t>
            </a:r>
          </a:p>
          <a:p>
            <a:pPr lvl="1"/>
            <a:r>
              <a:rPr lang="en-US" sz="1200" dirty="0"/>
              <a:t>Terminal Nodes (Leaves) show the final decision </a:t>
            </a:r>
          </a:p>
          <a:p>
            <a:r>
              <a:rPr lang="en-US" sz="2400" dirty="0"/>
              <a:t>The overall accuracy of the decision tree model was 48.9% </a:t>
            </a:r>
          </a:p>
          <a:p>
            <a:endParaRPr lang="en-US" dirty="0"/>
          </a:p>
          <a:p>
            <a:r>
              <a:rPr lang="en-US" dirty="0"/>
              <a:t>LOOKS TO BE SOME OVERFITTING OF THE DATA (BOTTOM RIGHT)</a:t>
            </a:r>
          </a:p>
          <a:p>
            <a:endParaRPr lang="en-US" dirty="0"/>
          </a:p>
          <a:p>
            <a:r>
              <a:rPr lang="en-US" dirty="0"/>
              <a:t>France at home winning 11% of the time and France away winning 9% of the time giving a combined 20% winning percentage in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Ireland winning 11%  (against France at home) and Ireland winning 8% away from home for a combined 19% winning percentage the data model</a:t>
            </a:r>
          </a:p>
          <a:p>
            <a:r>
              <a:rPr lang="en-US" dirty="0"/>
              <a:t>Wales winning 13% from the data model</a:t>
            </a:r>
          </a:p>
          <a:p>
            <a:r>
              <a:rPr lang="en-US" dirty="0"/>
              <a:t>South Africa winning 12% from the data model</a:t>
            </a:r>
          </a:p>
          <a:p>
            <a:r>
              <a:rPr lang="en-US" dirty="0"/>
              <a:t>Australia </a:t>
            </a:r>
            <a:r>
              <a:rPr lang="en-US" dirty="0" err="1"/>
              <a:t>wiining</a:t>
            </a:r>
            <a:r>
              <a:rPr lang="en-US" dirty="0"/>
              <a:t> 11% from the model</a:t>
            </a:r>
          </a:p>
        </p:txBody>
      </p:sp>
      <p:sp>
        <p:nvSpPr>
          <p:cNvPr id="4" name="Slide Number Placeholder 3"/>
          <p:cNvSpPr>
            <a:spLocks noGrp="1"/>
          </p:cNvSpPr>
          <p:nvPr>
            <p:ph type="sldNum" sz="quarter" idx="5"/>
          </p:nvPr>
        </p:nvSpPr>
        <p:spPr/>
        <p:txBody>
          <a:bodyPr/>
          <a:lstStyle/>
          <a:p>
            <a:fld id="{0D0EDF81-139F-488C-872B-4720FBA6BF98}" type="slidenum">
              <a:rPr lang="en-US" smtClean="0"/>
              <a:t>22</a:t>
            </a:fld>
            <a:endParaRPr lang="en-US" dirty="0"/>
          </a:p>
        </p:txBody>
      </p:sp>
    </p:spTree>
    <p:extLst>
      <p:ext uri="{BB962C8B-B14F-4D97-AF65-F5344CB8AC3E}">
        <p14:creationId xmlns:p14="http://schemas.microsoft.com/office/powerpoint/2010/main" val="1145929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improve the model a 10-fold cross validation was performed where the ideal complexity parameter (cp) was determined along a sequence from 0.01 to 0.1 increasing by 0.01</a:t>
            </a:r>
            <a:endParaRPr lang="en-US" dirty="0"/>
          </a:p>
          <a:p>
            <a:endParaRPr lang="en-US" dirty="0"/>
          </a:p>
          <a:p>
            <a:r>
              <a:rPr lang="en-US" dirty="0"/>
              <a:t>Cp = complexity parameter = hyperparameter that controls the trade-off between tree complexity and accuracy during pruning</a:t>
            </a:r>
          </a:p>
          <a:p>
            <a:r>
              <a:rPr lang="en-US" dirty="0"/>
              <a:t>	It represents the cost that is assigned to adding a new node to the tree</a:t>
            </a:r>
          </a:p>
          <a:p>
            <a:r>
              <a:rPr lang="en-US" dirty="0"/>
              <a:t>Cost complexity pruning used to mitigate overfitting, smaller cp = more aggressive pruning (we want to improve the accuracy of the model)</a:t>
            </a:r>
          </a:p>
          <a:p>
            <a:r>
              <a:rPr lang="en-US" dirty="0"/>
              <a:t>cost-complexity algorithm assigns a cost to each node in the tree based on factors like misclassification rate</a:t>
            </a:r>
          </a:p>
          <a:p>
            <a:r>
              <a:rPr lang="en-US" dirty="0"/>
              <a:t>The goal is to find the right balance between tree complexity and predictive accuracy.</a:t>
            </a:r>
          </a:p>
          <a:p>
            <a:endParaRPr lang="en-US" dirty="0"/>
          </a:p>
          <a:p>
            <a:r>
              <a:rPr lang="en-US" dirty="0"/>
              <a:t> </a:t>
            </a:r>
          </a:p>
        </p:txBody>
      </p:sp>
      <p:sp>
        <p:nvSpPr>
          <p:cNvPr id="4" name="Slide Number Placeholder 3"/>
          <p:cNvSpPr>
            <a:spLocks noGrp="1"/>
          </p:cNvSpPr>
          <p:nvPr>
            <p:ph type="sldNum" sz="quarter" idx="5"/>
          </p:nvPr>
        </p:nvSpPr>
        <p:spPr/>
        <p:txBody>
          <a:bodyPr/>
          <a:lstStyle/>
          <a:p>
            <a:fld id="{0D0EDF81-139F-488C-872B-4720FBA6BF98}" type="slidenum">
              <a:rPr lang="en-US" smtClean="0"/>
              <a:t>23</a:t>
            </a:fld>
            <a:endParaRPr lang="en-US" dirty="0"/>
          </a:p>
        </p:txBody>
      </p:sp>
    </p:spTree>
    <p:extLst>
      <p:ext uri="{BB962C8B-B14F-4D97-AF65-F5344CB8AC3E}">
        <p14:creationId xmlns:p14="http://schemas.microsoft.com/office/powerpoint/2010/main" val="748688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optimal complexity parameter was found to be 0.02 increasing the model accuracy to 57.03%</a:t>
            </a:r>
          </a:p>
          <a:p>
            <a:r>
              <a:rPr lang="en-US" sz="1200" dirty="0"/>
              <a:t>Again, we see France as the top predicted winner (France is also hosting the Rugby World Cup this year)</a:t>
            </a:r>
          </a:p>
          <a:p>
            <a:endParaRPr lang="en-US" dirty="0"/>
          </a:p>
          <a:p>
            <a:endParaRPr lang="en-US" dirty="0"/>
          </a:p>
          <a:p>
            <a:r>
              <a:rPr lang="en-US" dirty="0"/>
              <a:t>France still has the highest winning percentage (11% + 9%) =20%</a:t>
            </a:r>
          </a:p>
          <a:p>
            <a:r>
              <a:rPr lang="en-US" dirty="0"/>
              <a:t>New Zealand comes 2</a:t>
            </a:r>
            <a:r>
              <a:rPr lang="en-US" baseline="30000" dirty="0"/>
              <a:t>nd</a:t>
            </a:r>
            <a:r>
              <a:rPr lang="en-US" dirty="0"/>
              <a:t> with a (10% + 9%) combined 19% winning percentage</a:t>
            </a:r>
          </a:p>
          <a:p>
            <a:r>
              <a:rPr lang="en-US" dirty="0"/>
              <a:t>Ireland is 3</a:t>
            </a:r>
            <a:r>
              <a:rPr lang="en-US" baseline="30000" dirty="0"/>
              <a:t>rd</a:t>
            </a:r>
            <a:r>
              <a:rPr lang="en-US" dirty="0"/>
              <a:t> with a (11% + 6%) 17% combined winning percentage</a:t>
            </a:r>
          </a:p>
          <a:p>
            <a:r>
              <a:rPr lang="en-US" dirty="0"/>
              <a:t>SA and Scotland have a combine winning percentage of 12%</a:t>
            </a:r>
          </a:p>
          <a:p>
            <a:r>
              <a:rPr lang="en-US" dirty="0"/>
              <a:t>England has a 12% winning percentage</a:t>
            </a:r>
          </a:p>
          <a:p>
            <a:r>
              <a:rPr lang="en-US" dirty="0"/>
              <a:t>Wales has a 5%</a:t>
            </a:r>
          </a:p>
          <a:p>
            <a:r>
              <a:rPr lang="en-US" dirty="0"/>
              <a:t>Draw = 5%</a:t>
            </a:r>
          </a:p>
          <a:p>
            <a:endParaRPr lang="en-US" dirty="0"/>
          </a:p>
          <a:p>
            <a:r>
              <a:rPr lang="en-US" dirty="0"/>
              <a:t> </a:t>
            </a:r>
          </a:p>
        </p:txBody>
      </p:sp>
      <p:sp>
        <p:nvSpPr>
          <p:cNvPr id="4" name="Slide Number Placeholder 3"/>
          <p:cNvSpPr>
            <a:spLocks noGrp="1"/>
          </p:cNvSpPr>
          <p:nvPr>
            <p:ph type="sldNum" sz="quarter" idx="5"/>
          </p:nvPr>
        </p:nvSpPr>
        <p:spPr/>
        <p:txBody>
          <a:bodyPr/>
          <a:lstStyle/>
          <a:p>
            <a:fld id="{0D0EDF81-139F-488C-872B-4720FBA6BF98}" type="slidenum">
              <a:rPr lang="en-US" smtClean="0"/>
              <a:t>24</a:t>
            </a:fld>
            <a:endParaRPr lang="en-US" dirty="0"/>
          </a:p>
        </p:txBody>
      </p:sp>
    </p:spTree>
    <p:extLst>
      <p:ext uri="{BB962C8B-B14F-4D97-AF65-F5344CB8AC3E}">
        <p14:creationId xmlns:p14="http://schemas.microsoft.com/office/powerpoint/2010/main" val="261698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France and Ireland are the top performing teams since the last Rugby World Cup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home team has a significant advantage to win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Traditionally New Zealand has had the best record for winning away, that has shifted to France and Ireland performing the best when away from home</a:t>
            </a:r>
          </a:p>
          <a:p>
            <a:endParaRPr lang="en-US" dirty="0"/>
          </a:p>
          <a:p>
            <a:r>
              <a:rPr lang="en-US" sz="1200" dirty="0"/>
              <a:t>According to the Decision Tree Modeling: France and Ireland had the highest win percentage in the leaf nodes of the tree</a:t>
            </a:r>
          </a:p>
          <a:p>
            <a:r>
              <a:rPr lang="en-US" sz="1200" dirty="0"/>
              <a:t>The Naïve Bayes Model shows there’s about a 50% accuracy in predicting winners using home/away match results</a:t>
            </a:r>
          </a:p>
          <a:p>
            <a:r>
              <a:rPr lang="en-US" sz="1200" dirty="0"/>
              <a:t>France is hosting the current Rugby World Cup (2023)</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25</a:t>
            </a:fld>
            <a:endParaRPr lang="en-US" dirty="0"/>
          </a:p>
        </p:txBody>
      </p:sp>
    </p:spTree>
    <p:extLst>
      <p:ext uri="{BB962C8B-B14F-4D97-AF65-F5344CB8AC3E}">
        <p14:creationId xmlns:p14="http://schemas.microsoft.com/office/powerpoint/2010/main" val="4243591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rgbClr val="FFFFFF"/>
                </a:solidFill>
              </a:rPr>
              <a:t>France has been the top performing international rugby team and has home advantage across the nation as the 2023 Rugby World Cup host nation</a:t>
            </a:r>
          </a:p>
          <a:p>
            <a:pPr marL="0" indent="0">
              <a:buFont typeface="Arial" panose="020B0604020202020204" pitchFamily="34" charset="0"/>
              <a:buNone/>
            </a:pPr>
            <a:endParaRPr lang="en-US" dirty="0">
              <a:solidFill>
                <a:srgbClr val="FFFFFF"/>
              </a:solidFill>
            </a:endParaRPr>
          </a:p>
          <a:p>
            <a:pPr marL="0" indent="0">
              <a:buFont typeface="Arial" panose="020B0604020202020204" pitchFamily="34" charset="0"/>
              <a:buNone/>
            </a:pPr>
            <a:r>
              <a:rPr lang="en-US" dirty="0">
                <a:solidFill>
                  <a:srgbClr val="FFFFFF"/>
                </a:solidFill>
              </a:rPr>
              <a:t>Ireland, while also being a top performer, does not have the home advantage and is just edged out from taking first place by France</a:t>
            </a:r>
          </a:p>
          <a:p>
            <a:endParaRPr lang="en-US" dirty="0"/>
          </a:p>
          <a:p>
            <a:r>
              <a:rPr lang="en-US" dirty="0"/>
              <a:t>If I had access to more data from the matches such as penalties conceded, yellow and red card rates, starting squad injuries, and categorical and numerical data I could improve the models and make more certain predictions, which has been a weakness of this analysis</a:t>
            </a:r>
          </a:p>
        </p:txBody>
      </p:sp>
      <p:sp>
        <p:nvSpPr>
          <p:cNvPr id="4" name="Slide Number Placeholder 3"/>
          <p:cNvSpPr>
            <a:spLocks noGrp="1"/>
          </p:cNvSpPr>
          <p:nvPr>
            <p:ph type="sldNum" sz="quarter" idx="5"/>
          </p:nvPr>
        </p:nvSpPr>
        <p:spPr/>
        <p:txBody>
          <a:bodyPr/>
          <a:lstStyle/>
          <a:p>
            <a:fld id="{0D0EDF81-139F-488C-872B-4720FBA6BF98}" type="slidenum">
              <a:rPr lang="en-US" smtClean="0"/>
              <a:t>26</a:t>
            </a:fld>
            <a:endParaRPr lang="en-US" dirty="0"/>
          </a:p>
        </p:txBody>
      </p:sp>
    </p:spTree>
    <p:extLst>
      <p:ext uri="{BB962C8B-B14F-4D97-AF65-F5344CB8AC3E}">
        <p14:creationId xmlns:p14="http://schemas.microsoft.com/office/powerpoint/2010/main" val="73083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large economic impact of large sports tournaments</a:t>
            </a:r>
          </a:p>
        </p:txBody>
      </p:sp>
      <p:sp>
        <p:nvSpPr>
          <p:cNvPr id="4" name="Slide Number Placeholder 3"/>
          <p:cNvSpPr>
            <a:spLocks noGrp="1"/>
          </p:cNvSpPr>
          <p:nvPr>
            <p:ph type="sldNum" sz="quarter" idx="5"/>
          </p:nvPr>
        </p:nvSpPr>
        <p:spPr/>
        <p:txBody>
          <a:bodyPr/>
          <a:lstStyle/>
          <a:p>
            <a:fld id="{0D0EDF81-139F-488C-872B-4720FBA6BF98}" type="slidenum">
              <a:rPr lang="en-US" smtClean="0"/>
              <a:t>3</a:t>
            </a:fld>
            <a:endParaRPr lang="en-US" dirty="0"/>
          </a:p>
        </p:txBody>
      </p:sp>
    </p:spTree>
    <p:extLst>
      <p:ext uri="{BB962C8B-B14F-4D97-AF65-F5344CB8AC3E}">
        <p14:creationId xmlns:p14="http://schemas.microsoft.com/office/powerpoint/2010/main" val="165746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Sports are a great venue for promoting unity</a:t>
            </a:r>
          </a:p>
        </p:txBody>
      </p:sp>
      <p:sp>
        <p:nvSpPr>
          <p:cNvPr id="4" name="Slide Number Placeholder 3"/>
          <p:cNvSpPr>
            <a:spLocks noGrp="1"/>
          </p:cNvSpPr>
          <p:nvPr>
            <p:ph type="sldNum" sz="quarter" idx="5"/>
          </p:nvPr>
        </p:nvSpPr>
        <p:spPr/>
        <p:txBody>
          <a:bodyPr/>
          <a:lstStyle/>
          <a:p>
            <a:fld id="{0D0EDF81-139F-488C-872B-4720FBA6BF98}" type="slidenum">
              <a:rPr lang="en-US" smtClean="0"/>
              <a:t>4</a:t>
            </a:fld>
            <a:endParaRPr lang="en-US" dirty="0"/>
          </a:p>
        </p:txBody>
      </p:sp>
    </p:spTree>
    <p:extLst>
      <p:ext uri="{BB962C8B-B14F-4D97-AF65-F5344CB8AC3E}">
        <p14:creationId xmlns:p14="http://schemas.microsoft.com/office/powerpoint/2010/main" val="67789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Rugby is the best sport in the world</a:t>
            </a:r>
          </a:p>
        </p:txBody>
      </p:sp>
      <p:sp>
        <p:nvSpPr>
          <p:cNvPr id="4" name="Slide Number Placeholder 3"/>
          <p:cNvSpPr>
            <a:spLocks noGrp="1"/>
          </p:cNvSpPr>
          <p:nvPr>
            <p:ph type="sldNum" sz="quarter" idx="5"/>
          </p:nvPr>
        </p:nvSpPr>
        <p:spPr/>
        <p:txBody>
          <a:bodyPr/>
          <a:lstStyle/>
          <a:p>
            <a:fld id="{0D0EDF81-139F-488C-872B-4720FBA6BF98}" type="slidenum">
              <a:rPr lang="en-US" smtClean="0"/>
              <a:t>5</a:t>
            </a:fld>
            <a:endParaRPr lang="en-US" dirty="0"/>
          </a:p>
        </p:txBody>
      </p:sp>
    </p:spTree>
    <p:extLst>
      <p:ext uri="{BB962C8B-B14F-4D97-AF65-F5344CB8AC3E}">
        <p14:creationId xmlns:p14="http://schemas.microsoft.com/office/powerpoint/2010/main" val="121527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Kaggle</a:t>
            </a:r>
          </a:p>
          <a:p>
            <a:endParaRPr lang="en-US" dirty="0"/>
          </a:p>
          <a:p>
            <a:r>
              <a:rPr lang="en-US" dirty="0"/>
              <a:t>Size of the Data Frame:</a:t>
            </a:r>
          </a:p>
          <a:p>
            <a:r>
              <a:rPr lang="en-US" dirty="0"/>
              <a:t>2727 observations (rows) and 11 variables (columns)</a:t>
            </a:r>
          </a:p>
          <a:p>
            <a:r>
              <a:rPr lang="en-US" dirty="0"/>
              <a:t>The records go back to 1871 and go to 2023</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6</a:t>
            </a:fld>
            <a:endParaRPr lang="en-US" dirty="0"/>
          </a:p>
        </p:txBody>
      </p:sp>
    </p:spTree>
    <p:extLst>
      <p:ext uri="{BB962C8B-B14F-4D97-AF65-F5344CB8AC3E}">
        <p14:creationId xmlns:p14="http://schemas.microsoft.com/office/powerpoint/2010/main" val="3117477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5 rows of the initial data frame </a:t>
            </a:r>
          </a:p>
          <a:p>
            <a:r>
              <a:rPr lang="en-US" dirty="0"/>
              <a:t>Begins in 1871</a:t>
            </a:r>
          </a:p>
          <a:p>
            <a:endParaRPr lang="en-US" dirty="0"/>
          </a:p>
          <a:p>
            <a:r>
              <a:rPr lang="en-US" sz="1600" dirty="0"/>
              <a:t>Original Columns:</a:t>
            </a:r>
          </a:p>
          <a:p>
            <a:pPr lvl="1"/>
            <a:r>
              <a:rPr lang="en-US" sz="1600" dirty="0"/>
              <a:t>Date – Day of Rugby Game (YYYY-MM-DD)</a:t>
            </a:r>
          </a:p>
          <a:p>
            <a:pPr lvl="1"/>
            <a:r>
              <a:rPr lang="en-US" sz="1600" dirty="0"/>
              <a:t>Home Team</a:t>
            </a:r>
          </a:p>
          <a:p>
            <a:pPr lvl="1"/>
            <a:r>
              <a:rPr lang="en-US" sz="1600" dirty="0"/>
              <a:t>Away Team </a:t>
            </a:r>
          </a:p>
          <a:p>
            <a:pPr lvl="1"/>
            <a:r>
              <a:rPr lang="en-US" sz="1600" dirty="0"/>
              <a:t>Home Score</a:t>
            </a:r>
          </a:p>
          <a:p>
            <a:pPr lvl="1"/>
            <a:r>
              <a:rPr lang="en-US" sz="1600" dirty="0"/>
              <a:t>Away Score</a:t>
            </a:r>
          </a:p>
          <a:p>
            <a:pPr lvl="1"/>
            <a:r>
              <a:rPr lang="en-US" sz="1600" dirty="0"/>
              <a:t>Competition – Tournament or Friendly Game</a:t>
            </a:r>
          </a:p>
          <a:p>
            <a:pPr lvl="1"/>
            <a:r>
              <a:rPr lang="en-US" sz="1600" dirty="0"/>
              <a:t>Stadium – Venue of the Rugby Game</a:t>
            </a:r>
          </a:p>
          <a:p>
            <a:pPr lvl="1"/>
            <a:r>
              <a:rPr lang="en-US" sz="1600" dirty="0"/>
              <a:t>City </a:t>
            </a:r>
          </a:p>
          <a:p>
            <a:pPr lvl="1"/>
            <a:r>
              <a:rPr lang="en-US" sz="1600" dirty="0"/>
              <a:t>Country </a:t>
            </a:r>
          </a:p>
          <a:p>
            <a:pPr lvl="1"/>
            <a:r>
              <a:rPr lang="en-US" sz="1600" dirty="0"/>
              <a:t>Neutral (True/False)</a:t>
            </a:r>
          </a:p>
          <a:p>
            <a:pPr lvl="1"/>
            <a:r>
              <a:rPr lang="en-US" sz="1600" dirty="0"/>
              <a:t>World Cup (True/False)</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7</a:t>
            </a:fld>
            <a:endParaRPr lang="en-US" dirty="0"/>
          </a:p>
        </p:txBody>
      </p:sp>
    </p:spTree>
    <p:extLst>
      <p:ext uri="{BB962C8B-B14F-4D97-AF65-F5344CB8AC3E}">
        <p14:creationId xmlns:p14="http://schemas.microsoft.com/office/powerpoint/2010/main" val="134792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Initially cleaned the data and noticed missing values were in the competition column as they were “friendly matches” and not part of any formal competition</a:t>
            </a:r>
          </a:p>
          <a:p>
            <a:endParaRPr lang="en-US" dirty="0"/>
          </a:p>
          <a:p>
            <a:pPr indent="-228600">
              <a:buFont typeface="Arial" panose="020B0604020202020204" pitchFamily="34" charset="0"/>
              <a:buChar char="•"/>
            </a:pPr>
            <a:r>
              <a:rPr lang="en-US" sz="1200" dirty="0"/>
              <a:t>Added 3 new columns</a:t>
            </a:r>
          </a:p>
          <a:p>
            <a:pPr marL="285750" indent="-228600">
              <a:buFont typeface="Arial" panose="020B0604020202020204" pitchFamily="34" charset="0"/>
              <a:buChar char="•"/>
            </a:pPr>
            <a:r>
              <a:rPr lang="en-US" sz="1200" dirty="0" err="1"/>
              <a:t>Winning_side</a:t>
            </a:r>
            <a:r>
              <a:rPr lang="en-US" sz="1200" dirty="0"/>
              <a:t>: used the </a:t>
            </a:r>
            <a:r>
              <a:rPr lang="en-US" sz="1200" dirty="0" err="1"/>
              <a:t>home_team</a:t>
            </a:r>
            <a:r>
              <a:rPr lang="en-US" sz="1200" dirty="0"/>
              <a:t>, </a:t>
            </a:r>
            <a:r>
              <a:rPr lang="en-US" sz="1200" dirty="0" err="1"/>
              <a:t>away_team</a:t>
            </a:r>
            <a:r>
              <a:rPr lang="en-US" sz="1200" dirty="0"/>
              <a:t>, </a:t>
            </a:r>
            <a:r>
              <a:rPr lang="en-US" sz="1200" dirty="0" err="1"/>
              <a:t>home_score</a:t>
            </a:r>
            <a:r>
              <a:rPr lang="en-US" sz="1200" dirty="0"/>
              <a:t>, and </a:t>
            </a:r>
            <a:r>
              <a:rPr lang="en-US" sz="1200" dirty="0" err="1"/>
              <a:t>away_score</a:t>
            </a:r>
            <a:r>
              <a:rPr lang="en-US" sz="1200" dirty="0"/>
              <a:t> to determine which team won (home or away)</a:t>
            </a:r>
          </a:p>
          <a:p>
            <a:pPr marL="285750" indent="-228600">
              <a:buFont typeface="Arial" panose="020B0604020202020204" pitchFamily="34" charset="0"/>
              <a:buChar char="•"/>
            </a:pPr>
            <a:r>
              <a:rPr lang="en-US" sz="1200" dirty="0" err="1"/>
              <a:t>Winning_team</a:t>
            </a:r>
            <a:r>
              <a:rPr lang="en-US" sz="1200" dirty="0"/>
              <a:t>: used the same columns as before to identify the team that won </a:t>
            </a:r>
          </a:p>
          <a:p>
            <a:pPr marL="285750" indent="-228600">
              <a:buFont typeface="Arial" panose="020B0604020202020204" pitchFamily="34" charset="0"/>
              <a:buChar char="•"/>
            </a:pPr>
            <a:r>
              <a:rPr lang="en-US" sz="1200" dirty="0"/>
              <a:t>Outcome: A combination of the winning side and winning team columns for a concise summary of the game’s outcome</a:t>
            </a:r>
          </a:p>
          <a:p>
            <a:endParaRPr lang="en-US" dirty="0"/>
          </a:p>
          <a:p>
            <a:r>
              <a:rPr lang="en-US" dirty="0"/>
              <a:t>Simple visualization on the right</a:t>
            </a:r>
          </a:p>
        </p:txBody>
      </p:sp>
      <p:sp>
        <p:nvSpPr>
          <p:cNvPr id="4" name="Slide Number Placeholder 3"/>
          <p:cNvSpPr>
            <a:spLocks noGrp="1"/>
          </p:cNvSpPr>
          <p:nvPr>
            <p:ph type="sldNum" sz="quarter" idx="5"/>
          </p:nvPr>
        </p:nvSpPr>
        <p:spPr/>
        <p:txBody>
          <a:bodyPr/>
          <a:lstStyle/>
          <a:p>
            <a:fld id="{0D0EDF81-139F-488C-872B-4720FBA6BF98}" type="slidenum">
              <a:rPr lang="en-US" smtClean="0"/>
              <a:t>8</a:t>
            </a:fld>
            <a:endParaRPr lang="en-US" dirty="0"/>
          </a:p>
        </p:txBody>
      </p:sp>
    </p:spTree>
    <p:extLst>
      <p:ext uri="{BB962C8B-B14F-4D97-AF65-F5344CB8AC3E}">
        <p14:creationId xmlns:p14="http://schemas.microsoft.com/office/powerpoint/2010/main" val="102316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addition was added to the data, another numerical column that takes the difference between the home_ and away scores</a:t>
            </a:r>
          </a:p>
        </p:txBody>
      </p:sp>
      <p:sp>
        <p:nvSpPr>
          <p:cNvPr id="4" name="Slide Number Placeholder 3"/>
          <p:cNvSpPr>
            <a:spLocks noGrp="1"/>
          </p:cNvSpPr>
          <p:nvPr>
            <p:ph type="sldNum" sz="quarter" idx="5"/>
          </p:nvPr>
        </p:nvSpPr>
        <p:spPr/>
        <p:txBody>
          <a:bodyPr/>
          <a:lstStyle/>
          <a:p>
            <a:fld id="{0D0EDF81-139F-488C-872B-4720FBA6BF98}" type="slidenum">
              <a:rPr lang="en-US" smtClean="0"/>
              <a:t>9</a:t>
            </a:fld>
            <a:endParaRPr lang="en-US" dirty="0"/>
          </a:p>
        </p:txBody>
      </p:sp>
    </p:spTree>
    <p:extLst>
      <p:ext uri="{BB962C8B-B14F-4D97-AF65-F5344CB8AC3E}">
        <p14:creationId xmlns:p14="http://schemas.microsoft.com/office/powerpoint/2010/main" val="3281232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5E4C-7919-BAD1-4910-44F119B04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A1DBA7-7F15-5058-86D4-F938AE89A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35F95-1DB9-43AB-190A-0A14DFE88A46}"/>
              </a:ext>
            </a:extLst>
          </p:cNvPr>
          <p:cNvSpPr>
            <a:spLocks noGrp="1"/>
          </p:cNvSpPr>
          <p:nvPr>
            <p:ph type="dt" sz="half" idx="10"/>
          </p:nvPr>
        </p:nvSpPr>
        <p:spPr/>
        <p:txBody>
          <a:bodyPr/>
          <a:lstStyle/>
          <a:p>
            <a:fld id="{3DA5C560-B451-4AB7-9745-2EE946CF1E08}" type="datetimeFigureOut">
              <a:rPr lang="en-US" smtClean="0"/>
              <a:t>9/15/2023</a:t>
            </a:fld>
            <a:endParaRPr lang="en-US"/>
          </a:p>
        </p:txBody>
      </p:sp>
      <p:sp>
        <p:nvSpPr>
          <p:cNvPr id="5" name="Footer Placeholder 4">
            <a:extLst>
              <a:ext uri="{FF2B5EF4-FFF2-40B4-BE49-F238E27FC236}">
                <a16:creationId xmlns:a16="http://schemas.microsoft.com/office/drawing/2014/main" id="{68BB3E3B-E960-532E-4E71-3EB278D34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3532F-F8F3-9DD8-2FF3-3A9B306D4086}"/>
              </a:ext>
            </a:extLst>
          </p:cNvPr>
          <p:cNvSpPr>
            <a:spLocks noGrp="1"/>
          </p:cNvSpPr>
          <p:nvPr>
            <p:ph type="sldNum" sz="quarter" idx="12"/>
          </p:nvPr>
        </p:nvSpPr>
        <p:spPr/>
        <p:txBody>
          <a:bodyPr/>
          <a:lstStyle/>
          <a:p>
            <a:fld id="{D66861FC-EB49-437A-8122-F9A80FE7824B}" type="slidenum">
              <a:rPr lang="en-US" smtClean="0"/>
              <a:t>‹#›</a:t>
            </a:fld>
            <a:endParaRPr lang="en-US"/>
          </a:p>
        </p:txBody>
      </p:sp>
      <p:sp>
        <p:nvSpPr>
          <p:cNvPr id="7" name="Freeform: Shape 6" descr="Tag=AccentColor&#10;Flavor=Light&#10;Target=Fill">
            <a:extLst>
              <a:ext uri="{FF2B5EF4-FFF2-40B4-BE49-F238E27FC236}">
                <a16:creationId xmlns:a16="http://schemas.microsoft.com/office/drawing/2014/main" id="{5C39E8CB-4955-AF46-0934-21EF01695FF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61654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E80B-18CF-D551-85AF-D7F76943A2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6B9AE-A425-8906-DBA6-D2AA16F5A6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CA582-9221-5CE0-F215-03D5716206CB}"/>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F287718D-7394-0267-52C6-95F80DDD8A6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EFE4AC7-CA67-2348-6CAD-5AE4AEA613A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266611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C285-F480-F6A5-177B-C04510345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FC783A-129E-72F7-CA50-C870600DD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7C6864-AA5C-3D30-BFB3-3C0201C84831}"/>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B81A56A6-51E9-7118-05AE-C409D5A8B0E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47CCA4-C7F8-A180-FADF-5C105A98DBC5}"/>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6852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66DA-D0EF-B199-F116-3C0B788C4E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629964-074B-457E-4C48-2109FD099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3416F9-679B-7841-6CAE-B0FA66FFC4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958A32-1A2C-8F02-907E-22A50F9F12F2}"/>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78C8FAA2-D72F-2AB4-2F3B-16C5624A841B}"/>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5188372-B161-69D4-3D36-E7A3F4B32FE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688234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35F4-CF42-FE78-219D-0AC92EAFF0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82F11E-D1E3-8EA4-0193-C2538F7D37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8A7EC1-F1E0-6D38-45CC-01265B7FC9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4EB777-E8E6-0815-1551-F1CA8D1EF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03B7D0-B762-192D-9ACD-BF1215FCC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1F8FE3-24BC-2EA8-32E5-28C52223E5D7}"/>
              </a:ext>
            </a:extLst>
          </p:cNvPr>
          <p:cNvSpPr>
            <a:spLocks noGrp="1"/>
          </p:cNvSpPr>
          <p:nvPr>
            <p:ph type="dt" sz="half" idx="10"/>
          </p:nvPr>
        </p:nvSpPr>
        <p:spPr/>
        <p:txBody>
          <a:bodyPr/>
          <a:lstStyle/>
          <a:p>
            <a:r>
              <a:rPr lang="en-US"/>
              <a:t>9/3/20XX</a:t>
            </a:r>
            <a:endParaRPr lang="en-US" dirty="0"/>
          </a:p>
        </p:txBody>
      </p:sp>
      <p:sp>
        <p:nvSpPr>
          <p:cNvPr id="8" name="Footer Placeholder 7">
            <a:extLst>
              <a:ext uri="{FF2B5EF4-FFF2-40B4-BE49-F238E27FC236}">
                <a16:creationId xmlns:a16="http://schemas.microsoft.com/office/drawing/2014/main" id="{02D23D83-909E-02B9-B900-596D5D71FA4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AF08905-BF21-D377-36B1-68B7F0B3B72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53151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9466-9074-F6F7-C1F8-E5D418B63F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FF50A7-E510-DBD4-E584-CC7D998CC635}"/>
              </a:ext>
            </a:extLst>
          </p:cNvPr>
          <p:cNvSpPr>
            <a:spLocks noGrp="1"/>
          </p:cNvSpPr>
          <p:nvPr>
            <p:ph type="dt" sz="half" idx="10"/>
          </p:nvPr>
        </p:nvSpPr>
        <p:spPr/>
        <p:txBody>
          <a:bodyPr/>
          <a:lstStyle/>
          <a:p>
            <a:r>
              <a:rPr lang="en-US"/>
              <a:t>9/3/20XX</a:t>
            </a:r>
            <a:endParaRPr lang="en-US" dirty="0"/>
          </a:p>
        </p:txBody>
      </p:sp>
      <p:sp>
        <p:nvSpPr>
          <p:cNvPr id="4" name="Footer Placeholder 3">
            <a:extLst>
              <a:ext uri="{FF2B5EF4-FFF2-40B4-BE49-F238E27FC236}">
                <a16:creationId xmlns:a16="http://schemas.microsoft.com/office/drawing/2014/main" id="{D784F49C-2112-C713-C56B-E29CE97C5D8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34DF8C-32FD-4563-A7B5-CEB224AA221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0810466"/>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ED069-A62E-3956-4D40-CDD4A8285BE7}"/>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18447901-2996-9343-E7FB-7B174DF0C54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C94B6A4-22F8-FD26-68ED-F69E4B54BC6B}"/>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5761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0DE3-6727-0DCB-91B1-0B356F189A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EB8924-FAFD-D7B3-6B43-B6FE67EE77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C37562-1041-7E03-FF11-969A477C7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C6977-568F-0E6F-1F4B-7AF2139921CD}"/>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5D1D741A-90CD-DBA3-659B-72C0AFD3BDA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4FED3CD0-11A6-5092-4638-F3726C8582D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960970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35F1-EF39-306C-D411-B0E1C72CF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A54F60-BE59-3A8B-AE35-36B8EBF8F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6CD02C-F0E9-0B25-3F6E-C7BF4588B6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0F80B-6296-3A7F-B31A-0FD00123BBFF}"/>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DE76780B-ED4E-3263-8571-CF9381CC1929}"/>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9DF55AA-3D35-16B1-19A7-8E6206C7A80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143643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E00A-E7CE-0201-AFCF-C4DBE8E649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F5C31E-D207-32CD-2603-0A497451FE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43ABB-9F97-018E-61E9-041931677F5C}"/>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21F7CB75-3B01-09F5-CE10-DA3D0CF6CE4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F9DD1CB-B524-5F97-E1D4-DA0521AC55A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13790981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AA0BE0-1D11-DCD3-7D24-9CA7024C88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5CCC93-AAAC-EC34-D2BE-CE26093D03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8068C-12C2-AD26-17C3-6105734C61E4}"/>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519CB932-BA1F-F249-8047-1C28B56DC12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2C151E-A26B-EA32-34BA-AA8A29BA8EEB}"/>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09996351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9853388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2737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4B263-3627-F687-F86D-236A538A9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0A090-99DD-0297-20A8-F7D8214B9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C7E2E-60B0-5EAD-8DBB-D67068AA8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endParaRPr lang="en-US" dirty="0"/>
          </a:p>
        </p:txBody>
      </p:sp>
      <p:sp>
        <p:nvSpPr>
          <p:cNvPr id="5" name="Footer Placeholder 4">
            <a:extLst>
              <a:ext uri="{FF2B5EF4-FFF2-40B4-BE49-F238E27FC236}">
                <a16:creationId xmlns:a16="http://schemas.microsoft.com/office/drawing/2014/main" id="{EA3665CF-003C-40A7-A49F-D9AB8BE582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23A94E02-AD3B-00A3-1EA1-C9884FEEF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185223839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dexpn0Vv7a4"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lylebegbie/international-rugby-union-results-from-18712022/code"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rugby world cup&#10;&#10;Description automatically generated">
            <a:extLst>
              <a:ext uri="{FF2B5EF4-FFF2-40B4-BE49-F238E27FC236}">
                <a16:creationId xmlns:a16="http://schemas.microsoft.com/office/drawing/2014/main" id="{39573F9E-4F02-7D4B-2E3F-113B6FCEB75D}"/>
              </a:ext>
            </a:extLst>
          </p:cNvPr>
          <p:cNvPicPr>
            <a:picLocks noChangeAspect="1"/>
          </p:cNvPicPr>
          <p:nvPr/>
        </p:nvPicPr>
        <p:blipFill rotWithShape="1">
          <a:blip r:embed="rId3"/>
          <a:srcRect t="25277" r="9089" b="-2"/>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477981" y="1122363"/>
            <a:ext cx="4023360" cy="3204134"/>
          </a:xfrm>
        </p:spPr>
        <p:txBody>
          <a:bodyPr anchor="b">
            <a:normAutofit/>
          </a:bodyPr>
          <a:lstStyle/>
          <a:p>
            <a:pPr algn="l"/>
            <a:r>
              <a:rPr lang="en-US" sz="4100" dirty="0"/>
              <a:t>Using Data Mining Techniques To Predict the Rugby World Cup 2023 Winner</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477980" y="4872922"/>
            <a:ext cx="4023359" cy="1208141"/>
          </a:xfrm>
        </p:spPr>
        <p:txBody>
          <a:bodyPr>
            <a:normAutofit/>
          </a:bodyPr>
          <a:lstStyle/>
          <a:p>
            <a:pPr algn="l"/>
            <a:r>
              <a:rPr lang="en-US" sz="2000">
                <a:ln>
                  <a:solidFill>
                    <a:sysClr val="windowText" lastClr="000000"/>
                  </a:solidFill>
                </a:ln>
              </a:rPr>
              <a:t>Logan Roach</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76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AE7E8-BA16-61E2-7C2D-34E8A175608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a:solidFill>
                  <a:schemeClr val="tx1"/>
                </a:solidFill>
                <a:latin typeface="+mj-lt"/>
                <a:ea typeface="+mj-ea"/>
                <a:cs typeface="+mj-cs"/>
              </a:rPr>
              <a:t>Distribution of Rugby Games Across Recorded History </a:t>
            </a:r>
          </a:p>
        </p:txBody>
      </p:sp>
      <p:sp>
        <p:nvSpPr>
          <p:cNvPr id="7" name="Slide Number Placeholder 6">
            <a:extLst>
              <a:ext uri="{FF2B5EF4-FFF2-40B4-BE49-F238E27FC236}">
                <a16:creationId xmlns:a16="http://schemas.microsoft.com/office/drawing/2014/main" id="{DCC60D8D-8B55-3D78-3F22-0B754FFB54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10</a:t>
            </a:fld>
            <a:endParaRPr lang="en-US"/>
          </a:p>
        </p:txBody>
      </p:sp>
      <p:pic>
        <p:nvPicPr>
          <p:cNvPr id="23" name="Picture 22" descr="A graph showing the number of games per year&#10;&#10;Description automatically generated">
            <a:extLst>
              <a:ext uri="{FF2B5EF4-FFF2-40B4-BE49-F238E27FC236}">
                <a16:creationId xmlns:a16="http://schemas.microsoft.com/office/drawing/2014/main" id="{8E22A7D7-730D-A7D6-D145-CBFAE1ED2AFE}"/>
              </a:ext>
            </a:extLst>
          </p:cNvPr>
          <p:cNvPicPr>
            <a:picLocks noChangeAspect="1"/>
          </p:cNvPicPr>
          <p:nvPr/>
        </p:nvPicPr>
        <p:blipFill>
          <a:blip r:embed="rId3"/>
          <a:stretch>
            <a:fillRect/>
          </a:stretch>
        </p:blipFill>
        <p:spPr>
          <a:xfrm>
            <a:off x="1170887" y="680654"/>
            <a:ext cx="9850225" cy="5496692"/>
          </a:xfrm>
          <a:prstGeom prst="rect">
            <a:avLst/>
          </a:prstGeom>
        </p:spPr>
      </p:pic>
    </p:spTree>
    <p:extLst>
      <p:ext uri="{BB962C8B-B14F-4D97-AF65-F5344CB8AC3E}">
        <p14:creationId xmlns:p14="http://schemas.microsoft.com/office/powerpoint/2010/main" val="179887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number of games per year&#10;&#10;Description automatically generated">
            <a:extLst>
              <a:ext uri="{FF2B5EF4-FFF2-40B4-BE49-F238E27FC236}">
                <a16:creationId xmlns:a16="http://schemas.microsoft.com/office/drawing/2014/main" id="{866E4E95-760C-BC3F-7D37-BD572E74E5A0}"/>
              </a:ext>
            </a:extLst>
          </p:cNvPr>
          <p:cNvPicPr>
            <a:picLocks noChangeAspect="1"/>
          </p:cNvPicPr>
          <p:nvPr/>
        </p:nvPicPr>
        <p:blipFill>
          <a:blip r:embed="rId3"/>
          <a:stretch>
            <a:fillRect/>
          </a:stretch>
        </p:blipFill>
        <p:spPr>
          <a:xfrm>
            <a:off x="1170887" y="680654"/>
            <a:ext cx="9850225" cy="5496692"/>
          </a:xfrm>
          <a:prstGeom prst="rect">
            <a:avLst/>
          </a:prstGeom>
        </p:spPr>
      </p:pic>
      <p:sp>
        <p:nvSpPr>
          <p:cNvPr id="2" name="Title 1">
            <a:extLst>
              <a:ext uri="{FF2B5EF4-FFF2-40B4-BE49-F238E27FC236}">
                <a16:creationId xmlns:a16="http://schemas.microsoft.com/office/drawing/2014/main" id="{508AE7E8-BA16-61E2-7C2D-34E8A1756089}"/>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Distribution of Rugby Games Across Recorded History </a:t>
            </a:r>
          </a:p>
        </p:txBody>
      </p:sp>
      <p:sp>
        <p:nvSpPr>
          <p:cNvPr id="7" name="Slide Number Placeholder 6">
            <a:extLst>
              <a:ext uri="{FF2B5EF4-FFF2-40B4-BE49-F238E27FC236}">
                <a16:creationId xmlns:a16="http://schemas.microsoft.com/office/drawing/2014/main" id="{DCC60D8D-8B55-3D78-3F22-0B754FFB54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11</a:t>
            </a:fld>
            <a:endParaRPr lang="en-US"/>
          </a:p>
        </p:txBody>
      </p:sp>
      <p:sp>
        <p:nvSpPr>
          <p:cNvPr id="4" name="Rectangle 3">
            <a:extLst>
              <a:ext uri="{FF2B5EF4-FFF2-40B4-BE49-F238E27FC236}">
                <a16:creationId xmlns:a16="http://schemas.microsoft.com/office/drawing/2014/main" id="{EED97FDA-91D1-FDC8-BA51-F8DA8631ED8C}"/>
              </a:ext>
            </a:extLst>
          </p:cNvPr>
          <p:cNvSpPr/>
          <p:nvPr/>
        </p:nvSpPr>
        <p:spPr>
          <a:xfrm>
            <a:off x="9357359" y="934720"/>
            <a:ext cx="1663753" cy="5080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98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C4C848-191F-43DB-A699-B97A1D42DFD6}"/>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400" dirty="0">
                <a:solidFill>
                  <a:schemeClr val="tx1"/>
                </a:solidFill>
              </a:rPr>
              <a:t>Association Rules For Winning Since 2000</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70AEB59-23D5-F8BA-33FF-3AB0DFC00F82}"/>
              </a:ext>
            </a:extLst>
          </p:cNvPr>
          <p:cNvSpPr>
            <a:spLocks noGrp="1"/>
          </p:cNvSpPr>
          <p:nvPr>
            <p:ph sz="quarter" idx="13"/>
          </p:nvPr>
        </p:nvSpPr>
        <p:spPr>
          <a:xfrm>
            <a:off x="5541263" y="457200"/>
            <a:ext cx="6007608" cy="1929384"/>
          </a:xfrm>
        </p:spPr>
        <p:txBody>
          <a:bodyPr vert="horz" lIns="91440" tIns="45720" rIns="91440" bIns="45720" rtlCol="0" anchor="ctr">
            <a:normAutofit fontScale="92500" lnSpcReduction="10000"/>
          </a:bodyPr>
          <a:lstStyle/>
          <a:p>
            <a:r>
              <a:rPr lang="en-US" sz="2200" dirty="0"/>
              <a:t>The following rules for a team to win using data since 2000:</a:t>
            </a:r>
          </a:p>
          <a:p>
            <a:pPr marL="285750" indent="-228600">
              <a:buFont typeface="Arial" panose="020B0604020202020204" pitchFamily="34" charset="0"/>
              <a:buChar char="•"/>
            </a:pPr>
            <a:r>
              <a:rPr lang="en-US" sz="2200" dirty="0"/>
              <a:t>Teams playing at Home had more wins than teams playing Away from Home</a:t>
            </a:r>
          </a:p>
          <a:p>
            <a:pPr marL="285750" indent="-228600">
              <a:buFont typeface="Arial" panose="020B0604020202020204" pitchFamily="34" charset="0"/>
              <a:buChar char="•"/>
            </a:pPr>
            <a:r>
              <a:rPr lang="en-US" sz="2200" dirty="0"/>
              <a:t>The Teams with most wins were found to be New Zealand, England, South Africa and then Australia</a:t>
            </a:r>
          </a:p>
          <a:p>
            <a:pPr marL="285750" indent="-228600">
              <a:buFont typeface="Arial" panose="020B0604020202020204" pitchFamily="34" charset="0"/>
              <a:buChar char="•"/>
            </a:pPr>
            <a:endParaRPr lang="en-US" sz="2200" dirty="0"/>
          </a:p>
        </p:txBody>
      </p:sp>
      <p:pic>
        <p:nvPicPr>
          <p:cNvPr id="12" name="Picture 11" descr="A graph of a number of people&#10;&#10;Description automatically generated with medium confidence">
            <a:extLst>
              <a:ext uri="{FF2B5EF4-FFF2-40B4-BE49-F238E27FC236}">
                <a16:creationId xmlns:a16="http://schemas.microsoft.com/office/drawing/2014/main" id="{F2C1E52C-B29A-0594-D82B-AA60CC94BB12}"/>
              </a:ext>
            </a:extLst>
          </p:cNvPr>
          <p:cNvPicPr>
            <a:picLocks noChangeAspect="1"/>
          </p:cNvPicPr>
          <p:nvPr/>
        </p:nvPicPr>
        <p:blipFill>
          <a:blip r:embed="rId3"/>
          <a:stretch>
            <a:fillRect/>
          </a:stretch>
        </p:blipFill>
        <p:spPr>
          <a:xfrm>
            <a:off x="6254496" y="2905366"/>
            <a:ext cx="5468112" cy="3007132"/>
          </a:xfrm>
          <a:prstGeom prst="rect">
            <a:avLst/>
          </a:prstGeom>
        </p:spPr>
      </p:pic>
      <p:sp>
        <p:nvSpPr>
          <p:cNvPr id="5" name="Slide Number Placeholder 4">
            <a:extLst>
              <a:ext uri="{FF2B5EF4-FFF2-40B4-BE49-F238E27FC236}">
                <a16:creationId xmlns:a16="http://schemas.microsoft.com/office/drawing/2014/main" id="{FE7FCDB3-3AE4-EF59-4DA6-A627A493C8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12</a:t>
            </a:fld>
            <a:endParaRPr lang="en-US"/>
          </a:p>
        </p:txBody>
      </p:sp>
      <p:pic>
        <p:nvPicPr>
          <p:cNvPr id="9" name="Picture 8" descr="A diagram of a network&#10;&#10;Description automatically generated">
            <a:extLst>
              <a:ext uri="{FF2B5EF4-FFF2-40B4-BE49-F238E27FC236}">
                <a16:creationId xmlns:a16="http://schemas.microsoft.com/office/drawing/2014/main" id="{1E18C616-C1A1-4C2F-8C50-02D84D642E47}"/>
              </a:ext>
            </a:extLst>
          </p:cNvPr>
          <p:cNvPicPr>
            <a:picLocks noChangeAspect="1"/>
          </p:cNvPicPr>
          <p:nvPr/>
        </p:nvPicPr>
        <p:blipFill>
          <a:blip r:embed="rId4"/>
          <a:stretch>
            <a:fillRect/>
          </a:stretch>
        </p:blipFill>
        <p:spPr>
          <a:xfrm>
            <a:off x="238888" y="2965415"/>
            <a:ext cx="5786562" cy="3229058"/>
          </a:xfrm>
          <a:prstGeom prst="rect">
            <a:avLst/>
          </a:prstGeom>
        </p:spPr>
      </p:pic>
    </p:spTree>
    <p:extLst>
      <p:ext uri="{BB962C8B-B14F-4D97-AF65-F5344CB8AC3E}">
        <p14:creationId xmlns:p14="http://schemas.microsoft.com/office/powerpoint/2010/main" val="338440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785353-386C-F7D1-6C75-0FAE7FB09C43}"/>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solidFill>
                  <a:schemeClr val="tx1"/>
                </a:solidFill>
              </a:rPr>
              <a:t>Performing Well Away?</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63D8DB5-0E5F-3DD6-D230-B676D3129686}"/>
              </a:ext>
            </a:extLst>
          </p:cNvPr>
          <p:cNvSpPr>
            <a:spLocks noGrp="1"/>
          </p:cNvSpPr>
          <p:nvPr>
            <p:ph sz="quarter" idx="13"/>
          </p:nvPr>
        </p:nvSpPr>
        <p:spPr>
          <a:xfrm>
            <a:off x="5541263" y="457200"/>
            <a:ext cx="6007608" cy="1929384"/>
          </a:xfrm>
        </p:spPr>
        <p:txBody>
          <a:bodyPr vert="horz" lIns="91440" tIns="45720" rIns="91440" bIns="45720" rtlCol="0" anchor="ctr">
            <a:normAutofit/>
          </a:bodyPr>
          <a:lstStyle/>
          <a:p>
            <a:r>
              <a:rPr lang="en-US" sz="2000" dirty="0"/>
              <a:t>Another Analysis using Association Rule Mining was done to see if there were any teams that performed well away</a:t>
            </a:r>
          </a:p>
          <a:p>
            <a:pPr marL="285750" indent="-228600">
              <a:buFont typeface="Arial" panose="020B0604020202020204" pitchFamily="34" charset="0"/>
              <a:buChar char="•"/>
            </a:pPr>
            <a:r>
              <a:rPr lang="en-US" sz="2000" dirty="0"/>
              <a:t>It was found that New Zealand stood out as winning away from home almost as much as at home</a:t>
            </a:r>
          </a:p>
        </p:txBody>
      </p:sp>
      <p:pic>
        <p:nvPicPr>
          <p:cNvPr id="10" name="Picture 9" descr="A group of words and lines&#10;&#10;Description automatically generated">
            <a:extLst>
              <a:ext uri="{FF2B5EF4-FFF2-40B4-BE49-F238E27FC236}">
                <a16:creationId xmlns:a16="http://schemas.microsoft.com/office/drawing/2014/main" id="{FF6166F0-882E-12C5-BCC0-CC3336F648F9}"/>
              </a:ext>
            </a:extLst>
          </p:cNvPr>
          <p:cNvPicPr>
            <a:picLocks noChangeAspect="1"/>
          </p:cNvPicPr>
          <p:nvPr/>
        </p:nvPicPr>
        <p:blipFill>
          <a:blip r:embed="rId3"/>
          <a:stretch>
            <a:fillRect/>
          </a:stretch>
        </p:blipFill>
        <p:spPr>
          <a:xfrm>
            <a:off x="466344" y="2905366"/>
            <a:ext cx="5468112" cy="3007132"/>
          </a:xfrm>
          <a:prstGeom prst="rect">
            <a:avLst/>
          </a:prstGeom>
        </p:spPr>
      </p:pic>
      <p:pic>
        <p:nvPicPr>
          <p:cNvPr id="8" name="Picture 7" descr="A line of words and symbols&#10;&#10;Description automatically generated with medium confidence">
            <a:extLst>
              <a:ext uri="{FF2B5EF4-FFF2-40B4-BE49-F238E27FC236}">
                <a16:creationId xmlns:a16="http://schemas.microsoft.com/office/drawing/2014/main" id="{66E3C371-60E5-C666-F628-8D6D86F2BA0B}"/>
              </a:ext>
            </a:extLst>
          </p:cNvPr>
          <p:cNvPicPr>
            <a:picLocks noChangeAspect="1"/>
          </p:cNvPicPr>
          <p:nvPr/>
        </p:nvPicPr>
        <p:blipFill>
          <a:blip r:embed="rId4"/>
          <a:stretch>
            <a:fillRect/>
          </a:stretch>
        </p:blipFill>
        <p:spPr>
          <a:xfrm>
            <a:off x="6254496" y="2905366"/>
            <a:ext cx="5468112" cy="3007132"/>
          </a:xfrm>
          <a:prstGeom prst="rect">
            <a:avLst/>
          </a:prstGeom>
        </p:spPr>
      </p:pic>
      <p:sp>
        <p:nvSpPr>
          <p:cNvPr id="5" name="Slide Number Placeholder 4">
            <a:extLst>
              <a:ext uri="{FF2B5EF4-FFF2-40B4-BE49-F238E27FC236}">
                <a16:creationId xmlns:a16="http://schemas.microsoft.com/office/drawing/2014/main" id="{7BD52260-E95A-B108-7082-60031F895F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13</a:t>
            </a:fld>
            <a:endParaRPr lang="en-US"/>
          </a:p>
        </p:txBody>
      </p:sp>
    </p:spTree>
    <p:extLst>
      <p:ext uri="{BB962C8B-B14F-4D97-AF65-F5344CB8AC3E}">
        <p14:creationId xmlns:p14="http://schemas.microsoft.com/office/powerpoint/2010/main" val="274795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C7BD89-A78C-DED2-CBCC-EB97E05C3DA0}"/>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dirty="0"/>
              <a:t>Rugby Today </a:t>
            </a: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9CC4429-C5AB-7D5D-43B0-5484547D3C98}"/>
              </a:ext>
            </a:extLst>
          </p:cNvPr>
          <p:cNvSpPr>
            <a:spLocks noGrp="1"/>
          </p:cNvSpPr>
          <p:nvPr>
            <p:ph sz="half" idx="2"/>
          </p:nvPr>
        </p:nvSpPr>
        <p:spPr>
          <a:xfrm>
            <a:off x="5541263" y="457200"/>
            <a:ext cx="6007608" cy="1929384"/>
          </a:xfrm>
        </p:spPr>
        <p:txBody>
          <a:bodyPr vert="horz" lIns="91440" tIns="45720" rIns="91440" bIns="45720" rtlCol="0" anchor="ctr">
            <a:normAutofit/>
          </a:bodyPr>
          <a:lstStyle/>
          <a:p>
            <a:r>
              <a:rPr lang="en-US" sz="1900" dirty="0"/>
              <a:t>For sports the most relevant data for predicting the outcome of games today is the most recent data</a:t>
            </a:r>
          </a:p>
          <a:p>
            <a:r>
              <a:rPr lang="en-US" sz="1900" dirty="0"/>
              <a:t>Focusing in on data in just this century scales down the data</a:t>
            </a:r>
          </a:p>
          <a:p>
            <a:r>
              <a:rPr lang="en-US" sz="1900" dirty="0"/>
              <a:t>Going further, focusing on data since the last RWC will narrow the scope to the most relevant data</a:t>
            </a:r>
          </a:p>
          <a:p>
            <a:endParaRPr lang="en-US" sz="1900" dirty="0"/>
          </a:p>
        </p:txBody>
      </p:sp>
      <p:pic>
        <p:nvPicPr>
          <p:cNvPr id="9" name="Content Placeholder 8" descr="A graph of blue bars&#10;&#10;Description automatically generated">
            <a:extLst>
              <a:ext uri="{FF2B5EF4-FFF2-40B4-BE49-F238E27FC236}">
                <a16:creationId xmlns:a16="http://schemas.microsoft.com/office/drawing/2014/main" id="{F5D285B3-0FF0-6262-A593-C948AEADEBC9}"/>
              </a:ext>
            </a:extLst>
          </p:cNvPr>
          <p:cNvPicPr>
            <a:picLocks noGrp="1" noChangeAspect="1"/>
          </p:cNvPicPr>
          <p:nvPr>
            <p:ph sz="half" idx="1"/>
          </p:nvPr>
        </p:nvPicPr>
        <p:blipFill>
          <a:blip r:embed="rId3"/>
          <a:stretch>
            <a:fillRect/>
          </a:stretch>
        </p:blipFill>
        <p:spPr>
          <a:xfrm>
            <a:off x="222504" y="2883254"/>
            <a:ext cx="5468112" cy="3051354"/>
          </a:xfrm>
          <a:prstGeom prst="rect">
            <a:avLst/>
          </a:prstGeom>
        </p:spPr>
      </p:pic>
      <p:pic>
        <p:nvPicPr>
          <p:cNvPr id="13" name="Picture 12" descr="A graph of blue rectangular bars&#10;&#10;Description automatically generated">
            <a:extLst>
              <a:ext uri="{FF2B5EF4-FFF2-40B4-BE49-F238E27FC236}">
                <a16:creationId xmlns:a16="http://schemas.microsoft.com/office/drawing/2014/main" id="{53DD7861-1E79-AE88-144F-1C93F17A3802}"/>
              </a:ext>
            </a:extLst>
          </p:cNvPr>
          <p:cNvPicPr>
            <a:picLocks noChangeAspect="1"/>
          </p:cNvPicPr>
          <p:nvPr/>
        </p:nvPicPr>
        <p:blipFill>
          <a:blip r:embed="rId4"/>
          <a:stretch>
            <a:fillRect/>
          </a:stretch>
        </p:blipFill>
        <p:spPr>
          <a:xfrm>
            <a:off x="6386576" y="2956066"/>
            <a:ext cx="5468112" cy="2905729"/>
          </a:xfrm>
          <a:prstGeom prst="rect">
            <a:avLst/>
          </a:prstGeom>
        </p:spPr>
      </p:pic>
      <p:sp>
        <p:nvSpPr>
          <p:cNvPr id="7" name="Slide Number Placeholder 6">
            <a:extLst>
              <a:ext uri="{FF2B5EF4-FFF2-40B4-BE49-F238E27FC236}">
                <a16:creationId xmlns:a16="http://schemas.microsoft.com/office/drawing/2014/main" id="{50791B38-B65F-D613-7D7D-8C5F1EFE98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14</a:t>
            </a:fld>
            <a:endParaRPr lang="en-US"/>
          </a:p>
        </p:txBody>
      </p:sp>
      <p:sp>
        <p:nvSpPr>
          <p:cNvPr id="14" name="Arrow: Right 13">
            <a:extLst>
              <a:ext uri="{FF2B5EF4-FFF2-40B4-BE49-F238E27FC236}">
                <a16:creationId xmlns:a16="http://schemas.microsoft.com/office/drawing/2014/main" id="{2C2453C2-BF37-3CE3-BE78-B319697E2C56}"/>
              </a:ext>
            </a:extLst>
          </p:cNvPr>
          <p:cNvSpPr/>
          <p:nvPr/>
        </p:nvSpPr>
        <p:spPr>
          <a:xfrm>
            <a:off x="5586244" y="3138347"/>
            <a:ext cx="960123" cy="680720"/>
          </a:xfrm>
          <a:prstGeom prst="right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937D9E-EBC1-DC08-1619-108C26012941}"/>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t>Rugby Today </a:t>
            </a:r>
          </a:p>
        </p:txBody>
      </p:sp>
      <p:sp>
        <p:nvSpPr>
          <p:cNvPr id="2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675F8EA-086A-4625-38DD-D1EB6B1238B7}"/>
              </a:ext>
            </a:extLst>
          </p:cNvPr>
          <p:cNvSpPr>
            <a:spLocks noGrp="1"/>
          </p:cNvSpPr>
          <p:nvPr>
            <p:ph sz="half" idx="2"/>
          </p:nvPr>
        </p:nvSpPr>
        <p:spPr>
          <a:xfrm>
            <a:off x="5541263" y="457200"/>
            <a:ext cx="6007608" cy="1929384"/>
          </a:xfrm>
        </p:spPr>
        <p:txBody>
          <a:bodyPr vert="horz" lIns="91440" tIns="45720" rIns="91440" bIns="45720" rtlCol="0" anchor="ctr">
            <a:normAutofit/>
          </a:bodyPr>
          <a:lstStyle/>
          <a:p>
            <a:r>
              <a:rPr lang="en-US" sz="2200" dirty="0"/>
              <a:t>The importance of focusing on the most relevant data can be seen by comparing team wining records since 2000 and since the last Rugby World Cup</a:t>
            </a:r>
          </a:p>
        </p:txBody>
      </p:sp>
      <p:pic>
        <p:nvPicPr>
          <p:cNvPr id="17" name="Content Placeholder 16" descr="A graph of blue bars&#10;&#10;Description automatically generated">
            <a:extLst>
              <a:ext uri="{FF2B5EF4-FFF2-40B4-BE49-F238E27FC236}">
                <a16:creationId xmlns:a16="http://schemas.microsoft.com/office/drawing/2014/main" id="{AA131FA0-B134-6BB5-9FD0-CB09C8F790EA}"/>
              </a:ext>
            </a:extLst>
          </p:cNvPr>
          <p:cNvPicPr>
            <a:picLocks noGrp="1" noChangeAspect="1"/>
          </p:cNvPicPr>
          <p:nvPr>
            <p:ph sz="half" idx="1"/>
          </p:nvPr>
        </p:nvPicPr>
        <p:blipFill>
          <a:blip r:embed="rId3"/>
          <a:stretch>
            <a:fillRect/>
          </a:stretch>
        </p:blipFill>
        <p:spPr>
          <a:xfrm>
            <a:off x="466344" y="2883255"/>
            <a:ext cx="5468112" cy="3051354"/>
          </a:xfrm>
          <a:prstGeom prst="rect">
            <a:avLst/>
          </a:prstGeom>
        </p:spPr>
      </p:pic>
      <p:pic>
        <p:nvPicPr>
          <p:cNvPr id="11" name="Picture 10" descr="A graph of blue bars&#10;&#10;Description automatically generated">
            <a:extLst>
              <a:ext uri="{FF2B5EF4-FFF2-40B4-BE49-F238E27FC236}">
                <a16:creationId xmlns:a16="http://schemas.microsoft.com/office/drawing/2014/main" id="{9F2400DE-2227-39A8-DEC8-133712194322}"/>
              </a:ext>
            </a:extLst>
          </p:cNvPr>
          <p:cNvPicPr>
            <a:picLocks noChangeAspect="1"/>
          </p:cNvPicPr>
          <p:nvPr/>
        </p:nvPicPr>
        <p:blipFill>
          <a:blip r:embed="rId4"/>
          <a:stretch>
            <a:fillRect/>
          </a:stretch>
        </p:blipFill>
        <p:spPr>
          <a:xfrm>
            <a:off x="6254496" y="2956067"/>
            <a:ext cx="5468112" cy="2905729"/>
          </a:xfrm>
          <a:prstGeom prst="rect">
            <a:avLst/>
          </a:prstGeom>
        </p:spPr>
      </p:pic>
      <p:sp>
        <p:nvSpPr>
          <p:cNvPr id="7" name="Slide Number Placeholder 6">
            <a:extLst>
              <a:ext uri="{FF2B5EF4-FFF2-40B4-BE49-F238E27FC236}">
                <a16:creationId xmlns:a16="http://schemas.microsoft.com/office/drawing/2014/main" id="{29463D41-3403-7FD5-98C3-0BDA1A4B2C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15</a:t>
            </a:fld>
            <a:endParaRPr lang="en-US"/>
          </a:p>
        </p:txBody>
      </p:sp>
      <p:sp>
        <p:nvSpPr>
          <p:cNvPr id="19" name="Arrow: Right 18">
            <a:extLst>
              <a:ext uri="{FF2B5EF4-FFF2-40B4-BE49-F238E27FC236}">
                <a16:creationId xmlns:a16="http://schemas.microsoft.com/office/drawing/2014/main" id="{66CEF47F-DB93-842B-1C63-5457197CC86E}"/>
              </a:ext>
            </a:extLst>
          </p:cNvPr>
          <p:cNvSpPr/>
          <p:nvPr/>
        </p:nvSpPr>
        <p:spPr>
          <a:xfrm>
            <a:off x="5696203" y="3088640"/>
            <a:ext cx="960123" cy="680720"/>
          </a:xfrm>
          <a:prstGeom prst="right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682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785353-386C-F7D1-6C75-0FAE7FB09C43}"/>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400">
                <a:solidFill>
                  <a:schemeClr val="tx1"/>
                </a:solidFill>
              </a:rPr>
              <a:t>Association Rule Mining With Recent Data</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63D8DB5-0E5F-3DD6-D230-B676D3129686}"/>
              </a:ext>
            </a:extLst>
          </p:cNvPr>
          <p:cNvSpPr>
            <a:spLocks noGrp="1"/>
          </p:cNvSpPr>
          <p:nvPr>
            <p:ph sz="quarter" idx="13"/>
          </p:nvPr>
        </p:nvSpPr>
        <p:spPr>
          <a:xfrm>
            <a:off x="5541263" y="457200"/>
            <a:ext cx="6007608" cy="1929384"/>
          </a:xfrm>
        </p:spPr>
        <p:txBody>
          <a:bodyPr vert="horz" lIns="91440" tIns="45720" rIns="91440" bIns="45720" rtlCol="0" anchor="ctr">
            <a:normAutofit/>
          </a:bodyPr>
          <a:lstStyle/>
          <a:p>
            <a:pPr marL="285750" indent="-228600">
              <a:buFont typeface="Arial" panose="020B0604020202020204" pitchFamily="34" charset="0"/>
              <a:buChar char="•"/>
            </a:pPr>
            <a:r>
              <a:rPr lang="en-US" sz="2000" dirty="0"/>
              <a:t>Here Association Rule Mining shows us that even in recent years the home team has the advantage</a:t>
            </a:r>
          </a:p>
          <a:p>
            <a:pPr marL="285750" indent="-228600">
              <a:buFont typeface="Arial" panose="020B0604020202020204" pitchFamily="34" charset="0"/>
              <a:buChar char="•"/>
            </a:pPr>
            <a:r>
              <a:rPr lang="en-US" sz="2000" dirty="0"/>
              <a:t>These days, the top performing team is France closely followed by Ireland </a:t>
            </a:r>
          </a:p>
        </p:txBody>
      </p:sp>
      <p:pic>
        <p:nvPicPr>
          <p:cNvPr id="9" name="Picture 8" descr="A network of words and lines&#10;&#10;Description automatically generated with medium confidence">
            <a:extLst>
              <a:ext uri="{FF2B5EF4-FFF2-40B4-BE49-F238E27FC236}">
                <a16:creationId xmlns:a16="http://schemas.microsoft.com/office/drawing/2014/main" id="{36154112-E58C-7581-A34C-ADE2ABE9A9A3}"/>
              </a:ext>
            </a:extLst>
          </p:cNvPr>
          <p:cNvPicPr>
            <a:picLocks noChangeAspect="1"/>
          </p:cNvPicPr>
          <p:nvPr/>
        </p:nvPicPr>
        <p:blipFill>
          <a:blip r:embed="rId3"/>
          <a:stretch>
            <a:fillRect/>
          </a:stretch>
        </p:blipFill>
        <p:spPr>
          <a:xfrm>
            <a:off x="466344" y="2956067"/>
            <a:ext cx="5468112" cy="2905729"/>
          </a:xfrm>
          <a:prstGeom prst="rect">
            <a:avLst/>
          </a:prstGeom>
        </p:spPr>
      </p:pic>
      <p:pic>
        <p:nvPicPr>
          <p:cNvPr id="12" name="Picture 11" descr="A row of grey squares with black text&#10;&#10;Description automatically generated">
            <a:extLst>
              <a:ext uri="{FF2B5EF4-FFF2-40B4-BE49-F238E27FC236}">
                <a16:creationId xmlns:a16="http://schemas.microsoft.com/office/drawing/2014/main" id="{3CFACAB1-9829-17D5-669A-EEC5F453440D}"/>
              </a:ext>
            </a:extLst>
          </p:cNvPr>
          <p:cNvPicPr>
            <a:picLocks noChangeAspect="1"/>
          </p:cNvPicPr>
          <p:nvPr/>
        </p:nvPicPr>
        <p:blipFill>
          <a:blip r:embed="rId4"/>
          <a:stretch>
            <a:fillRect/>
          </a:stretch>
        </p:blipFill>
        <p:spPr>
          <a:xfrm>
            <a:off x="6254496" y="2956067"/>
            <a:ext cx="5468112" cy="2905729"/>
          </a:xfrm>
          <a:prstGeom prst="rect">
            <a:avLst/>
          </a:prstGeom>
        </p:spPr>
      </p:pic>
      <p:sp>
        <p:nvSpPr>
          <p:cNvPr id="5" name="Slide Number Placeholder 4">
            <a:extLst>
              <a:ext uri="{FF2B5EF4-FFF2-40B4-BE49-F238E27FC236}">
                <a16:creationId xmlns:a16="http://schemas.microsoft.com/office/drawing/2014/main" id="{7BD52260-E95A-B108-7082-60031F895F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16</a:t>
            </a:fld>
            <a:endParaRPr lang="en-US"/>
          </a:p>
        </p:txBody>
      </p:sp>
    </p:spTree>
    <p:extLst>
      <p:ext uri="{BB962C8B-B14F-4D97-AF65-F5344CB8AC3E}">
        <p14:creationId xmlns:p14="http://schemas.microsoft.com/office/powerpoint/2010/main" val="271478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DEC1A-1EA0-33AD-2E86-6764C079C5A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Association Rule Mining With Recent Data – Who Wins Away From Home?</a:t>
            </a:r>
          </a:p>
        </p:txBody>
      </p:sp>
      <p:sp>
        <p:nvSpPr>
          <p:cNvPr id="4" name="Content Placeholder 3">
            <a:extLst>
              <a:ext uri="{FF2B5EF4-FFF2-40B4-BE49-F238E27FC236}">
                <a16:creationId xmlns:a16="http://schemas.microsoft.com/office/drawing/2014/main" id="{04905F02-21CE-33AC-8478-D277D9AB7F77}"/>
              </a:ext>
            </a:extLst>
          </p:cNvPr>
          <p:cNvSpPr>
            <a:spLocks noGrp="1"/>
          </p:cNvSpPr>
          <p:nvPr>
            <p:ph sz="half" idx="2"/>
          </p:nvPr>
        </p:nvSpPr>
        <p:spPr>
          <a:xfrm>
            <a:off x="638881" y="1922561"/>
            <a:ext cx="10909643" cy="698719"/>
          </a:xfrm>
        </p:spPr>
        <p:txBody>
          <a:bodyPr vert="horz" lIns="91440" tIns="45720" rIns="91440" bIns="45720" rtlCol="0" anchor="ctr">
            <a:normAutofit lnSpcReduction="10000"/>
          </a:bodyPr>
          <a:lstStyle/>
          <a:p>
            <a:pPr marL="0" indent="0" algn="ctr">
              <a:buNone/>
            </a:pPr>
            <a:r>
              <a:rPr lang="en-US" sz="2400" dirty="0"/>
              <a:t>Had to reduce the support and confidence parameters to find rules because the home advantage is so prevalent</a:t>
            </a:r>
          </a:p>
        </p:txBody>
      </p:sp>
      <p:sp>
        <p:nvSpPr>
          <p:cNvPr id="1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group of words and a circle&#10;&#10;Description automatically generated with medium confidence">
            <a:extLst>
              <a:ext uri="{FF2B5EF4-FFF2-40B4-BE49-F238E27FC236}">
                <a16:creationId xmlns:a16="http://schemas.microsoft.com/office/drawing/2014/main" id="{8BEFE6B1-2425-C5ED-EE16-AE77B1DBF701}"/>
              </a:ext>
            </a:extLst>
          </p:cNvPr>
          <p:cNvPicPr>
            <a:picLocks noGrp="1" noChangeAspect="1"/>
          </p:cNvPicPr>
          <p:nvPr>
            <p:ph sz="half" idx="1"/>
          </p:nvPr>
        </p:nvPicPr>
        <p:blipFill>
          <a:blip r:embed="rId3"/>
          <a:stretch>
            <a:fillRect/>
          </a:stretch>
        </p:blipFill>
        <p:spPr>
          <a:xfrm>
            <a:off x="320040" y="2922317"/>
            <a:ext cx="5614416" cy="3132995"/>
          </a:xfrm>
          <a:prstGeom prst="rect">
            <a:avLst/>
          </a:prstGeom>
        </p:spPr>
      </p:pic>
      <p:pic>
        <p:nvPicPr>
          <p:cNvPr id="10" name="Picture 9" descr="A row of grey squares with black text&#10;&#10;Description automatically generated">
            <a:extLst>
              <a:ext uri="{FF2B5EF4-FFF2-40B4-BE49-F238E27FC236}">
                <a16:creationId xmlns:a16="http://schemas.microsoft.com/office/drawing/2014/main" id="{5A3DA91B-96E9-6182-B6C9-966AA48472A8}"/>
              </a:ext>
            </a:extLst>
          </p:cNvPr>
          <p:cNvPicPr>
            <a:picLocks noChangeAspect="1"/>
          </p:cNvPicPr>
          <p:nvPr/>
        </p:nvPicPr>
        <p:blipFill>
          <a:blip r:embed="rId4"/>
          <a:stretch>
            <a:fillRect/>
          </a:stretch>
        </p:blipFill>
        <p:spPr>
          <a:xfrm>
            <a:off x="6254496" y="2953771"/>
            <a:ext cx="5614416" cy="2983474"/>
          </a:xfrm>
          <a:prstGeom prst="rect">
            <a:avLst/>
          </a:prstGeom>
        </p:spPr>
      </p:pic>
      <p:sp>
        <p:nvSpPr>
          <p:cNvPr id="7" name="Slide Number Placeholder 6">
            <a:extLst>
              <a:ext uri="{FF2B5EF4-FFF2-40B4-BE49-F238E27FC236}">
                <a16:creationId xmlns:a16="http://schemas.microsoft.com/office/drawing/2014/main" id="{FD9BCF1E-3543-FECF-191C-EB877CA1707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17</a:t>
            </a:fld>
            <a:endParaRPr lang="en-US" dirty="0"/>
          </a:p>
        </p:txBody>
      </p:sp>
    </p:spTree>
    <p:extLst>
      <p:ext uri="{BB962C8B-B14F-4D97-AF65-F5344CB8AC3E}">
        <p14:creationId xmlns:p14="http://schemas.microsoft.com/office/powerpoint/2010/main" val="232010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AE2261-F49C-335C-2741-9E5CE0230FFC}"/>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100"/>
              <a:t>Naïve Bayes Classification – Preparing the Data</a:t>
            </a:r>
          </a:p>
        </p:txBody>
      </p:sp>
      <p:sp>
        <p:nvSpPr>
          <p:cNvPr id="5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945A4A-6819-8C2B-C997-1BC5D7A9CC25}"/>
              </a:ext>
            </a:extLst>
          </p:cNvPr>
          <p:cNvSpPr>
            <a:spLocks noGrp="1"/>
          </p:cNvSpPr>
          <p:nvPr>
            <p:ph sz="half" idx="1"/>
          </p:nvPr>
        </p:nvSpPr>
        <p:spPr>
          <a:xfrm>
            <a:off x="5541263" y="457200"/>
            <a:ext cx="6007608" cy="1929384"/>
          </a:xfrm>
        </p:spPr>
        <p:txBody>
          <a:bodyPr vert="horz" lIns="91440" tIns="45720" rIns="91440" bIns="45720" rtlCol="0" anchor="ctr">
            <a:normAutofit/>
          </a:bodyPr>
          <a:lstStyle/>
          <a:p>
            <a:r>
              <a:rPr lang="en-US" sz="1700" dirty="0"/>
              <a:t>Modified the game data since the previous RWC to a data frame containing the columns visualized below (151 observations of 6 variables)</a:t>
            </a:r>
          </a:p>
          <a:p>
            <a:r>
              <a:rPr lang="en-US" sz="1700" dirty="0"/>
              <a:t>The data was split into a training set and testing set like before</a:t>
            </a:r>
          </a:p>
          <a:p>
            <a:pPr lvl="1"/>
            <a:r>
              <a:rPr lang="en-US" sz="1700" dirty="0"/>
              <a:t>Training set contained 66% of the data with the remaining going into the test set</a:t>
            </a:r>
          </a:p>
        </p:txBody>
      </p:sp>
      <p:pic>
        <p:nvPicPr>
          <p:cNvPr id="21" name="Picture 20" descr="A diagram of a heat map&#10;&#10;Description automatically generated">
            <a:extLst>
              <a:ext uri="{FF2B5EF4-FFF2-40B4-BE49-F238E27FC236}">
                <a16:creationId xmlns:a16="http://schemas.microsoft.com/office/drawing/2014/main" id="{F899F097-E8FD-229E-40EC-63DC3F9CFB0A}"/>
              </a:ext>
            </a:extLst>
          </p:cNvPr>
          <p:cNvPicPr>
            <a:picLocks noChangeAspect="1"/>
          </p:cNvPicPr>
          <p:nvPr/>
        </p:nvPicPr>
        <p:blipFill>
          <a:blip r:embed="rId3"/>
          <a:stretch>
            <a:fillRect/>
          </a:stretch>
        </p:blipFill>
        <p:spPr>
          <a:xfrm>
            <a:off x="466344" y="2884696"/>
            <a:ext cx="5468112" cy="3048471"/>
          </a:xfrm>
          <a:prstGeom prst="rect">
            <a:avLst/>
          </a:prstGeom>
        </p:spPr>
      </p:pic>
      <p:sp>
        <p:nvSpPr>
          <p:cNvPr id="7" name="Slide Number Placeholder 6">
            <a:extLst>
              <a:ext uri="{FF2B5EF4-FFF2-40B4-BE49-F238E27FC236}">
                <a16:creationId xmlns:a16="http://schemas.microsoft.com/office/drawing/2014/main" id="{C581E071-9E37-A4D5-1525-C07EE901A98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18</a:t>
            </a:fld>
            <a:endParaRPr lang="en-US"/>
          </a:p>
        </p:txBody>
      </p:sp>
      <p:graphicFrame>
        <p:nvGraphicFramePr>
          <p:cNvPr id="8" name="Table 8">
            <a:extLst>
              <a:ext uri="{FF2B5EF4-FFF2-40B4-BE49-F238E27FC236}">
                <a16:creationId xmlns:a16="http://schemas.microsoft.com/office/drawing/2014/main" id="{37A15829-6F5C-5745-026C-EB43535AE396}"/>
              </a:ext>
            </a:extLst>
          </p:cNvPr>
          <p:cNvGraphicFramePr>
            <a:graphicFrameLocks noGrp="1"/>
          </p:cNvGraphicFramePr>
          <p:nvPr>
            <p:ph sz="half" idx="2"/>
            <p:extLst>
              <p:ext uri="{D42A27DB-BD31-4B8C-83A1-F6EECF244321}">
                <p14:modId xmlns:p14="http://schemas.microsoft.com/office/powerpoint/2010/main" val="2780106256"/>
              </p:ext>
            </p:extLst>
          </p:nvPr>
        </p:nvGraphicFramePr>
        <p:xfrm>
          <a:off x="6254496" y="3750834"/>
          <a:ext cx="5468115" cy="1316199"/>
        </p:xfrm>
        <a:graphic>
          <a:graphicData uri="http://schemas.openxmlformats.org/drawingml/2006/table">
            <a:tbl>
              <a:tblPr firstRow="1" bandRow="1">
                <a:tableStyleId>{5C22544A-7EE6-4342-B048-85BDC9FD1C3A}</a:tableStyleId>
              </a:tblPr>
              <a:tblGrid>
                <a:gridCol w="994206">
                  <a:extLst>
                    <a:ext uri="{9D8B030D-6E8A-4147-A177-3AD203B41FA5}">
                      <a16:colId xmlns:a16="http://schemas.microsoft.com/office/drawing/2014/main" val="2937216689"/>
                    </a:ext>
                  </a:extLst>
                </a:gridCol>
                <a:gridCol w="838805">
                  <a:extLst>
                    <a:ext uri="{9D8B030D-6E8A-4147-A177-3AD203B41FA5}">
                      <a16:colId xmlns:a16="http://schemas.microsoft.com/office/drawing/2014/main" val="1095122443"/>
                    </a:ext>
                  </a:extLst>
                </a:gridCol>
                <a:gridCol w="802192">
                  <a:extLst>
                    <a:ext uri="{9D8B030D-6E8A-4147-A177-3AD203B41FA5}">
                      <a16:colId xmlns:a16="http://schemas.microsoft.com/office/drawing/2014/main" val="1825359868"/>
                    </a:ext>
                  </a:extLst>
                </a:gridCol>
                <a:gridCol w="851823">
                  <a:extLst>
                    <a:ext uri="{9D8B030D-6E8A-4147-A177-3AD203B41FA5}">
                      <a16:colId xmlns:a16="http://schemas.microsoft.com/office/drawing/2014/main" val="1699016872"/>
                    </a:ext>
                  </a:extLst>
                </a:gridCol>
                <a:gridCol w="815210">
                  <a:extLst>
                    <a:ext uri="{9D8B030D-6E8A-4147-A177-3AD203B41FA5}">
                      <a16:colId xmlns:a16="http://schemas.microsoft.com/office/drawing/2014/main" val="1766387878"/>
                    </a:ext>
                  </a:extLst>
                </a:gridCol>
                <a:gridCol w="1165879">
                  <a:extLst>
                    <a:ext uri="{9D8B030D-6E8A-4147-A177-3AD203B41FA5}">
                      <a16:colId xmlns:a16="http://schemas.microsoft.com/office/drawing/2014/main" val="1988281764"/>
                    </a:ext>
                  </a:extLst>
                </a:gridCol>
              </a:tblGrid>
              <a:tr h="356054">
                <a:tc>
                  <a:txBody>
                    <a:bodyPr/>
                    <a:lstStyle/>
                    <a:p>
                      <a:pPr algn="l" fontAlgn="ctr"/>
                      <a:r>
                        <a:rPr lang="en-US" sz="1100" b="1" i="0" u="none" strike="noStrike" dirty="0" err="1">
                          <a:solidFill>
                            <a:srgbClr val="FFFFFF"/>
                          </a:solidFill>
                          <a:effectLst/>
                          <a:latin typeface="Segoe UI" panose="020B0502040204020203" pitchFamily="34" charset="0"/>
                        </a:rPr>
                        <a:t>winning_team</a:t>
                      </a:r>
                      <a:endParaRPr lang="en-US" sz="1100" b="1" i="0" u="none" strike="noStrike" dirty="0">
                        <a:solidFill>
                          <a:srgbClr val="FFFFFF"/>
                        </a:solidFill>
                        <a:effectLst/>
                        <a:latin typeface="Segoe UI" panose="020B0502040204020203" pitchFamily="34" charset="0"/>
                      </a:endParaRPr>
                    </a:p>
                  </a:txBody>
                  <a:tcPr marL="9258" marR="9258" marT="9258" marB="0" anchor="ctr"/>
                </a:tc>
                <a:tc>
                  <a:txBody>
                    <a:bodyPr/>
                    <a:lstStyle/>
                    <a:p>
                      <a:pPr algn="l" fontAlgn="ctr"/>
                      <a:endParaRPr lang="en-US" sz="1100" b="1" i="0" u="none" strike="noStrike" dirty="0">
                        <a:solidFill>
                          <a:srgbClr val="FFFFFF"/>
                        </a:solidFill>
                        <a:effectLst/>
                        <a:latin typeface="Segoe UI" panose="020B0502040204020203" pitchFamily="34" charset="0"/>
                      </a:endParaRPr>
                    </a:p>
                    <a:p>
                      <a:pPr algn="l" fontAlgn="ctr"/>
                      <a:r>
                        <a:rPr lang="en-US" sz="1100" b="1" i="0" u="none" strike="noStrike" dirty="0" err="1">
                          <a:solidFill>
                            <a:srgbClr val="FFFFFF"/>
                          </a:solidFill>
                          <a:effectLst/>
                          <a:latin typeface="Segoe UI" panose="020B0502040204020203" pitchFamily="34" charset="0"/>
                        </a:rPr>
                        <a:t>home_team</a:t>
                      </a:r>
                      <a:endParaRPr lang="en-US" sz="1100" b="1" i="0" u="none" strike="noStrike" dirty="0">
                        <a:solidFill>
                          <a:srgbClr val="FFFFFF"/>
                        </a:solidFill>
                        <a:effectLst/>
                        <a:latin typeface="Segoe UI" panose="020B0502040204020203" pitchFamily="34" charset="0"/>
                      </a:endParaRPr>
                    </a:p>
                  </a:txBody>
                  <a:tcPr marL="9258" marR="9258" marT="9258" marB="0" anchor="ctr"/>
                </a:tc>
                <a:tc>
                  <a:txBody>
                    <a:bodyPr/>
                    <a:lstStyle/>
                    <a:p>
                      <a:pPr algn="l" fontAlgn="ctr"/>
                      <a:endParaRPr lang="en-US" sz="1100" b="1" i="0" u="none" strike="noStrike" dirty="0">
                        <a:solidFill>
                          <a:srgbClr val="FFFFFF"/>
                        </a:solidFill>
                        <a:effectLst/>
                        <a:latin typeface="Segoe UI" panose="020B0502040204020203" pitchFamily="34" charset="0"/>
                      </a:endParaRPr>
                    </a:p>
                    <a:p>
                      <a:pPr algn="l" fontAlgn="ctr"/>
                      <a:r>
                        <a:rPr lang="en-US" sz="1100" b="1" i="0" u="none" strike="noStrike" dirty="0" err="1">
                          <a:solidFill>
                            <a:srgbClr val="FFFFFF"/>
                          </a:solidFill>
                          <a:effectLst/>
                          <a:latin typeface="Segoe UI" panose="020B0502040204020203" pitchFamily="34" charset="0"/>
                        </a:rPr>
                        <a:t>away_team</a:t>
                      </a:r>
                      <a:endParaRPr lang="en-US" sz="1100" b="1" i="0" u="none" strike="noStrike" dirty="0">
                        <a:solidFill>
                          <a:srgbClr val="FFFFFF"/>
                        </a:solidFill>
                        <a:effectLst/>
                        <a:latin typeface="Segoe UI" panose="020B0502040204020203" pitchFamily="34" charset="0"/>
                      </a:endParaRPr>
                    </a:p>
                  </a:txBody>
                  <a:tcPr marL="9258" marR="9258" marT="9258" marB="0" anchor="ctr"/>
                </a:tc>
                <a:tc>
                  <a:txBody>
                    <a:bodyPr/>
                    <a:lstStyle/>
                    <a:p>
                      <a:pPr algn="l" fontAlgn="ctr"/>
                      <a:endParaRPr lang="en-US" sz="1100" b="1" i="0" u="none" strike="noStrike" dirty="0">
                        <a:solidFill>
                          <a:srgbClr val="FFFFFF"/>
                        </a:solidFill>
                        <a:effectLst/>
                        <a:latin typeface="Segoe UI" panose="020B0502040204020203" pitchFamily="34" charset="0"/>
                      </a:endParaRPr>
                    </a:p>
                    <a:p>
                      <a:pPr algn="l" fontAlgn="ctr"/>
                      <a:r>
                        <a:rPr lang="en-US" sz="1100" b="1" i="0" u="none" strike="noStrike" dirty="0" err="1">
                          <a:solidFill>
                            <a:srgbClr val="FFFFFF"/>
                          </a:solidFill>
                          <a:effectLst/>
                          <a:latin typeface="Segoe UI" panose="020B0502040204020203" pitchFamily="34" charset="0"/>
                        </a:rPr>
                        <a:t>home_score</a:t>
                      </a:r>
                      <a:endParaRPr lang="en-US" sz="1100" b="1" i="0" u="none" strike="noStrike" dirty="0">
                        <a:solidFill>
                          <a:srgbClr val="FFFFFF"/>
                        </a:solidFill>
                        <a:effectLst/>
                        <a:latin typeface="Segoe UI" panose="020B0502040204020203" pitchFamily="34" charset="0"/>
                      </a:endParaRPr>
                    </a:p>
                  </a:txBody>
                  <a:tcPr marL="9258" marR="9258" marT="9258" marB="0" anchor="ctr"/>
                </a:tc>
                <a:tc>
                  <a:txBody>
                    <a:bodyPr/>
                    <a:lstStyle/>
                    <a:p>
                      <a:pPr algn="l" fontAlgn="ctr"/>
                      <a:endParaRPr lang="en-US" sz="1100" b="1" i="0" u="none" strike="noStrike" dirty="0">
                        <a:solidFill>
                          <a:srgbClr val="FFFFFF"/>
                        </a:solidFill>
                        <a:effectLst/>
                        <a:latin typeface="Segoe UI" panose="020B0502040204020203" pitchFamily="34" charset="0"/>
                      </a:endParaRPr>
                    </a:p>
                    <a:p>
                      <a:pPr algn="l" fontAlgn="ctr"/>
                      <a:r>
                        <a:rPr lang="en-US" sz="1100" b="1" i="0" u="none" strike="noStrike" dirty="0" err="1">
                          <a:solidFill>
                            <a:srgbClr val="FFFFFF"/>
                          </a:solidFill>
                          <a:effectLst/>
                          <a:latin typeface="Segoe UI" panose="020B0502040204020203" pitchFamily="34" charset="0"/>
                        </a:rPr>
                        <a:t>away_score</a:t>
                      </a:r>
                      <a:endParaRPr lang="en-US" sz="1100" b="1" i="0" u="none" strike="noStrike" dirty="0">
                        <a:solidFill>
                          <a:srgbClr val="FFFFFF"/>
                        </a:solidFill>
                        <a:effectLst/>
                        <a:latin typeface="Segoe UI" panose="020B0502040204020203" pitchFamily="34" charset="0"/>
                      </a:endParaRPr>
                    </a:p>
                  </a:txBody>
                  <a:tcPr marL="9258" marR="9258" marT="9258" marB="0" anchor="ctr"/>
                </a:tc>
                <a:tc>
                  <a:txBody>
                    <a:bodyPr/>
                    <a:lstStyle/>
                    <a:p>
                      <a:pPr algn="l" fontAlgn="ctr"/>
                      <a:endParaRPr lang="en-US" sz="1100" b="1" i="0" u="none" strike="noStrike" dirty="0">
                        <a:solidFill>
                          <a:srgbClr val="FFFFFF"/>
                        </a:solidFill>
                        <a:effectLst/>
                        <a:latin typeface="Segoe UI" panose="020B0502040204020203" pitchFamily="34" charset="0"/>
                      </a:endParaRPr>
                    </a:p>
                    <a:p>
                      <a:pPr algn="l" fontAlgn="ctr"/>
                      <a:r>
                        <a:rPr lang="en-US" sz="1100" b="1" i="0" u="none" strike="noStrike" dirty="0" err="1">
                          <a:solidFill>
                            <a:srgbClr val="FFFFFF"/>
                          </a:solidFill>
                          <a:effectLst/>
                          <a:latin typeface="Segoe UI" panose="020B0502040204020203" pitchFamily="34" charset="0"/>
                        </a:rPr>
                        <a:t>winning_margin</a:t>
                      </a:r>
                      <a:r>
                        <a:rPr lang="en-US" sz="1100" b="1" i="0" u="none" strike="noStrike" dirty="0">
                          <a:solidFill>
                            <a:srgbClr val="FFFFFF"/>
                          </a:solidFill>
                          <a:effectLst/>
                          <a:latin typeface="Segoe UI" panose="020B0502040204020203" pitchFamily="34" charset="0"/>
                        </a:rPr>
                        <a:t> </a:t>
                      </a:r>
                    </a:p>
                  </a:txBody>
                  <a:tcPr marL="9258" marR="9258" marT="9258" marB="0" anchor="ctr"/>
                </a:tc>
                <a:extLst>
                  <a:ext uri="{0D108BD9-81ED-4DB2-BD59-A6C34878D82A}">
                    <a16:rowId xmlns:a16="http://schemas.microsoft.com/office/drawing/2014/main" val="271275816"/>
                  </a:ext>
                </a:extLst>
              </a:tr>
              <a:tr h="192029">
                <a:tc>
                  <a:txBody>
                    <a:bodyPr/>
                    <a:lstStyle/>
                    <a:p>
                      <a:pPr algn="l" fontAlgn="ctr"/>
                      <a:r>
                        <a:rPr lang="en-US" sz="1100" b="0" i="0" u="none" strike="noStrike">
                          <a:solidFill>
                            <a:srgbClr val="000000"/>
                          </a:solidFill>
                          <a:effectLst/>
                          <a:latin typeface="Segoe UI" panose="020B0502040204020203" pitchFamily="34" charset="0"/>
                        </a:rPr>
                        <a:t>Ireland</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Ireland</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Scotland</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19</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12</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7</a:t>
                      </a:r>
                    </a:p>
                  </a:txBody>
                  <a:tcPr marL="9258" marR="9258" marT="9258" marB="0" anchor="ctr"/>
                </a:tc>
                <a:extLst>
                  <a:ext uri="{0D108BD9-81ED-4DB2-BD59-A6C34878D82A}">
                    <a16:rowId xmlns:a16="http://schemas.microsoft.com/office/drawing/2014/main" val="4004178254"/>
                  </a:ext>
                </a:extLst>
              </a:tr>
              <a:tr h="192029">
                <a:tc>
                  <a:txBody>
                    <a:bodyPr/>
                    <a:lstStyle/>
                    <a:p>
                      <a:pPr algn="l" fontAlgn="ctr"/>
                      <a:r>
                        <a:rPr lang="en-US" sz="1100" b="0" i="0" u="none" strike="noStrike">
                          <a:solidFill>
                            <a:srgbClr val="000000"/>
                          </a:solidFill>
                          <a:effectLst/>
                          <a:latin typeface="Segoe UI" panose="020B0502040204020203" pitchFamily="34" charset="0"/>
                        </a:rPr>
                        <a:t>Wales</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Wales</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Italy</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42</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0</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42</a:t>
                      </a:r>
                    </a:p>
                  </a:txBody>
                  <a:tcPr marL="9258" marR="9258" marT="9258" marB="0" anchor="ctr"/>
                </a:tc>
                <a:extLst>
                  <a:ext uri="{0D108BD9-81ED-4DB2-BD59-A6C34878D82A}">
                    <a16:rowId xmlns:a16="http://schemas.microsoft.com/office/drawing/2014/main" val="3374574178"/>
                  </a:ext>
                </a:extLst>
              </a:tr>
              <a:tr h="192029">
                <a:tc>
                  <a:txBody>
                    <a:bodyPr/>
                    <a:lstStyle/>
                    <a:p>
                      <a:pPr algn="l" fontAlgn="ctr"/>
                      <a:r>
                        <a:rPr lang="en-US" sz="1100" b="0" i="0" u="none" strike="noStrike">
                          <a:solidFill>
                            <a:srgbClr val="000000"/>
                          </a:solidFill>
                          <a:effectLst/>
                          <a:latin typeface="Segoe UI" panose="020B0502040204020203" pitchFamily="34" charset="0"/>
                        </a:rPr>
                        <a:t>France</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France</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England</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24</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17</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7</a:t>
                      </a:r>
                    </a:p>
                  </a:txBody>
                  <a:tcPr marL="9258" marR="9258" marT="9258" marB="0" anchor="ctr"/>
                </a:tc>
                <a:extLst>
                  <a:ext uri="{0D108BD9-81ED-4DB2-BD59-A6C34878D82A}">
                    <a16:rowId xmlns:a16="http://schemas.microsoft.com/office/drawing/2014/main" val="1524703345"/>
                  </a:ext>
                </a:extLst>
              </a:tr>
              <a:tr h="192029">
                <a:tc>
                  <a:txBody>
                    <a:bodyPr/>
                    <a:lstStyle/>
                    <a:p>
                      <a:pPr algn="l" fontAlgn="ctr"/>
                      <a:r>
                        <a:rPr lang="en-US" sz="1100" b="0" i="0" u="none" strike="noStrike">
                          <a:solidFill>
                            <a:srgbClr val="000000"/>
                          </a:solidFill>
                          <a:effectLst/>
                          <a:latin typeface="Segoe UI" panose="020B0502040204020203" pitchFamily="34" charset="0"/>
                        </a:rPr>
                        <a:t>England</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Scotland</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England</a:t>
                      </a:r>
                    </a:p>
                  </a:txBody>
                  <a:tcPr marL="9258" marR="9258" marT="9258" marB="0" anchor="ctr"/>
                </a:tc>
                <a:tc>
                  <a:txBody>
                    <a:bodyPr/>
                    <a:lstStyle/>
                    <a:p>
                      <a:pPr algn="r" fontAlgn="ctr"/>
                      <a:r>
                        <a:rPr lang="en-US" sz="1100" b="0" i="0" u="none" strike="noStrike" dirty="0">
                          <a:solidFill>
                            <a:srgbClr val="000000"/>
                          </a:solidFill>
                          <a:effectLst/>
                          <a:latin typeface="Segoe UI" panose="020B0502040204020203" pitchFamily="34" charset="0"/>
                        </a:rPr>
                        <a:t>6</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13</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7</a:t>
                      </a:r>
                    </a:p>
                  </a:txBody>
                  <a:tcPr marL="9258" marR="9258" marT="9258" marB="0" anchor="ctr"/>
                </a:tc>
                <a:extLst>
                  <a:ext uri="{0D108BD9-81ED-4DB2-BD59-A6C34878D82A}">
                    <a16:rowId xmlns:a16="http://schemas.microsoft.com/office/drawing/2014/main" val="3032960808"/>
                  </a:ext>
                </a:extLst>
              </a:tr>
              <a:tr h="192029">
                <a:tc>
                  <a:txBody>
                    <a:bodyPr/>
                    <a:lstStyle/>
                    <a:p>
                      <a:pPr algn="l" fontAlgn="ctr"/>
                      <a:r>
                        <a:rPr lang="en-US" sz="1100" b="0" i="0" u="none" strike="noStrike">
                          <a:solidFill>
                            <a:srgbClr val="000000"/>
                          </a:solidFill>
                          <a:effectLst/>
                          <a:latin typeface="Segoe UI" panose="020B0502040204020203" pitchFamily="34" charset="0"/>
                        </a:rPr>
                        <a:t>Ireland</a:t>
                      </a:r>
                    </a:p>
                  </a:txBody>
                  <a:tcPr marL="9258" marR="9258" marT="9258" marB="0" anchor="ctr"/>
                </a:tc>
                <a:tc>
                  <a:txBody>
                    <a:bodyPr/>
                    <a:lstStyle/>
                    <a:p>
                      <a:pPr algn="l" fontAlgn="ctr"/>
                      <a:r>
                        <a:rPr lang="en-US" sz="1100" b="0" i="0" u="none" strike="noStrike">
                          <a:solidFill>
                            <a:srgbClr val="000000"/>
                          </a:solidFill>
                          <a:effectLst/>
                          <a:latin typeface="Segoe UI" panose="020B0502040204020203" pitchFamily="34" charset="0"/>
                        </a:rPr>
                        <a:t>Ireland</a:t>
                      </a:r>
                    </a:p>
                  </a:txBody>
                  <a:tcPr marL="9258" marR="9258" marT="9258" marB="0" anchor="ctr"/>
                </a:tc>
                <a:tc>
                  <a:txBody>
                    <a:bodyPr/>
                    <a:lstStyle/>
                    <a:p>
                      <a:pPr algn="l" fontAlgn="ctr"/>
                      <a:r>
                        <a:rPr lang="en-US" sz="1100" b="0" i="0" u="none" strike="noStrike" dirty="0">
                          <a:solidFill>
                            <a:srgbClr val="000000"/>
                          </a:solidFill>
                          <a:effectLst/>
                          <a:latin typeface="Segoe UI" panose="020B0502040204020203" pitchFamily="34" charset="0"/>
                        </a:rPr>
                        <a:t>Wales</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24</a:t>
                      </a:r>
                    </a:p>
                  </a:txBody>
                  <a:tcPr marL="9258" marR="9258" marT="9258" marB="0" anchor="ctr"/>
                </a:tc>
                <a:tc>
                  <a:txBody>
                    <a:bodyPr/>
                    <a:lstStyle/>
                    <a:p>
                      <a:pPr algn="r" fontAlgn="ctr"/>
                      <a:r>
                        <a:rPr lang="en-US" sz="1100" b="0" i="0" u="none" strike="noStrike">
                          <a:solidFill>
                            <a:srgbClr val="000000"/>
                          </a:solidFill>
                          <a:effectLst/>
                          <a:latin typeface="Segoe UI" panose="020B0502040204020203" pitchFamily="34" charset="0"/>
                        </a:rPr>
                        <a:t>14</a:t>
                      </a:r>
                    </a:p>
                  </a:txBody>
                  <a:tcPr marL="9258" marR="9258" marT="9258" marB="0" anchor="ctr"/>
                </a:tc>
                <a:tc>
                  <a:txBody>
                    <a:bodyPr/>
                    <a:lstStyle/>
                    <a:p>
                      <a:pPr algn="r" fontAlgn="ctr"/>
                      <a:r>
                        <a:rPr lang="en-US" sz="1100" b="0" i="0" u="none" strike="noStrike" dirty="0">
                          <a:solidFill>
                            <a:srgbClr val="000000"/>
                          </a:solidFill>
                          <a:effectLst/>
                          <a:latin typeface="Segoe UI" panose="020B0502040204020203" pitchFamily="34" charset="0"/>
                        </a:rPr>
                        <a:t>10</a:t>
                      </a:r>
                    </a:p>
                  </a:txBody>
                  <a:tcPr marL="9258" marR="9258" marT="9258" marB="0" anchor="ctr"/>
                </a:tc>
                <a:extLst>
                  <a:ext uri="{0D108BD9-81ED-4DB2-BD59-A6C34878D82A}">
                    <a16:rowId xmlns:a16="http://schemas.microsoft.com/office/drawing/2014/main" val="2466840146"/>
                  </a:ext>
                </a:extLst>
              </a:tr>
            </a:tbl>
          </a:graphicData>
        </a:graphic>
      </p:graphicFrame>
    </p:spTree>
    <p:extLst>
      <p:ext uri="{BB962C8B-B14F-4D97-AF65-F5344CB8AC3E}">
        <p14:creationId xmlns:p14="http://schemas.microsoft.com/office/powerpoint/2010/main" val="236884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74FE-CCCA-6D55-427B-632E870B4719}"/>
              </a:ext>
            </a:extLst>
          </p:cNvPr>
          <p:cNvSpPr>
            <a:spLocks noGrp="1"/>
          </p:cNvSpPr>
          <p:nvPr>
            <p:ph type="title"/>
          </p:nvPr>
        </p:nvSpPr>
        <p:spPr>
          <a:xfrm>
            <a:off x="675640" y="-132715"/>
            <a:ext cx="10515600" cy="1325563"/>
          </a:xfrm>
        </p:spPr>
        <p:txBody>
          <a:bodyPr/>
          <a:lstStyle/>
          <a:p>
            <a:r>
              <a:rPr lang="en-US" dirty="0"/>
              <a:t>Variable Frequency in the Data</a:t>
            </a:r>
          </a:p>
        </p:txBody>
      </p:sp>
      <p:pic>
        <p:nvPicPr>
          <p:cNvPr id="13" name="Content Placeholder 12" descr="A graph of blue rectangular bars&#10;&#10;Description automatically generated">
            <a:extLst>
              <a:ext uri="{FF2B5EF4-FFF2-40B4-BE49-F238E27FC236}">
                <a16:creationId xmlns:a16="http://schemas.microsoft.com/office/drawing/2014/main" id="{C65BEADA-D382-35C7-0031-822EB1751A40}"/>
              </a:ext>
            </a:extLst>
          </p:cNvPr>
          <p:cNvPicPr>
            <a:picLocks noGrp="1" noChangeAspect="1"/>
          </p:cNvPicPr>
          <p:nvPr>
            <p:ph sz="half" idx="1"/>
          </p:nvPr>
        </p:nvPicPr>
        <p:blipFill>
          <a:blip r:embed="rId3"/>
          <a:stretch>
            <a:fillRect/>
          </a:stretch>
        </p:blipFill>
        <p:spPr>
          <a:xfrm>
            <a:off x="914400" y="3830003"/>
            <a:ext cx="5181600" cy="2891472"/>
          </a:xfrm>
        </p:spPr>
      </p:pic>
      <p:pic>
        <p:nvPicPr>
          <p:cNvPr id="15" name="Content Placeholder 14" descr="A graph of orange bars&#10;&#10;Description automatically generated">
            <a:extLst>
              <a:ext uri="{FF2B5EF4-FFF2-40B4-BE49-F238E27FC236}">
                <a16:creationId xmlns:a16="http://schemas.microsoft.com/office/drawing/2014/main" id="{7E666635-D726-8840-8798-1C837AB8F079}"/>
              </a:ext>
            </a:extLst>
          </p:cNvPr>
          <p:cNvPicPr>
            <a:picLocks noGrp="1" noChangeAspect="1"/>
          </p:cNvPicPr>
          <p:nvPr>
            <p:ph sz="half" idx="2"/>
          </p:nvPr>
        </p:nvPicPr>
        <p:blipFill>
          <a:blip r:embed="rId4"/>
          <a:stretch>
            <a:fillRect/>
          </a:stretch>
        </p:blipFill>
        <p:spPr>
          <a:xfrm>
            <a:off x="6476998" y="3830003"/>
            <a:ext cx="5181600" cy="2891472"/>
          </a:xfrm>
        </p:spPr>
      </p:pic>
      <p:sp>
        <p:nvSpPr>
          <p:cNvPr id="7" name="Slide Number Placeholder 6">
            <a:extLst>
              <a:ext uri="{FF2B5EF4-FFF2-40B4-BE49-F238E27FC236}">
                <a16:creationId xmlns:a16="http://schemas.microsoft.com/office/drawing/2014/main" id="{0929AB79-CC7E-DD47-D5C5-492477AF7AB0}"/>
              </a:ext>
            </a:extLst>
          </p:cNvPr>
          <p:cNvSpPr>
            <a:spLocks noGrp="1"/>
          </p:cNvSpPr>
          <p:nvPr>
            <p:ph type="sldNum" sz="quarter" idx="12"/>
          </p:nvPr>
        </p:nvSpPr>
        <p:spPr/>
        <p:txBody>
          <a:bodyPr/>
          <a:lstStyle/>
          <a:p>
            <a:fld id="{B9713C8C-8E70-45D5-AE59-23E60168254E}" type="slidenum">
              <a:rPr lang="en-US" smtClean="0"/>
              <a:t>19</a:t>
            </a:fld>
            <a:endParaRPr lang="en-US" dirty="0"/>
          </a:p>
        </p:txBody>
      </p:sp>
      <p:pic>
        <p:nvPicPr>
          <p:cNvPr id="17" name="Picture 16" descr="A graph of blue bars&#10;&#10;Description automatically generated">
            <a:extLst>
              <a:ext uri="{FF2B5EF4-FFF2-40B4-BE49-F238E27FC236}">
                <a16:creationId xmlns:a16="http://schemas.microsoft.com/office/drawing/2014/main" id="{15C720DA-7A92-5DA5-469D-5F7792D968B4}"/>
              </a:ext>
            </a:extLst>
          </p:cNvPr>
          <p:cNvPicPr>
            <a:picLocks noChangeAspect="1"/>
          </p:cNvPicPr>
          <p:nvPr/>
        </p:nvPicPr>
        <p:blipFill>
          <a:blip r:embed="rId5"/>
          <a:stretch>
            <a:fillRect/>
          </a:stretch>
        </p:blipFill>
        <p:spPr>
          <a:xfrm>
            <a:off x="6554913" y="1077435"/>
            <a:ext cx="5179885" cy="2752568"/>
          </a:xfrm>
          <a:prstGeom prst="rect">
            <a:avLst/>
          </a:prstGeom>
        </p:spPr>
      </p:pic>
      <p:pic>
        <p:nvPicPr>
          <p:cNvPr id="19" name="Picture 18" descr="A graph of blue bars&#10;&#10;Description automatically generated">
            <a:extLst>
              <a:ext uri="{FF2B5EF4-FFF2-40B4-BE49-F238E27FC236}">
                <a16:creationId xmlns:a16="http://schemas.microsoft.com/office/drawing/2014/main" id="{EC1F451D-B04F-24AF-B48E-3E86D79AB912}"/>
              </a:ext>
            </a:extLst>
          </p:cNvPr>
          <p:cNvPicPr>
            <a:picLocks noChangeAspect="1"/>
          </p:cNvPicPr>
          <p:nvPr/>
        </p:nvPicPr>
        <p:blipFill>
          <a:blip r:embed="rId6"/>
          <a:stretch>
            <a:fillRect/>
          </a:stretch>
        </p:blipFill>
        <p:spPr>
          <a:xfrm>
            <a:off x="914400" y="938530"/>
            <a:ext cx="5181600" cy="2891473"/>
          </a:xfrm>
          <a:prstGeom prst="rect">
            <a:avLst/>
          </a:prstGeom>
        </p:spPr>
      </p:pic>
    </p:spTree>
    <p:extLst>
      <p:ext uri="{BB962C8B-B14F-4D97-AF65-F5344CB8AC3E}">
        <p14:creationId xmlns:p14="http://schemas.microsoft.com/office/powerpoint/2010/main" val="294767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a:t>Outline</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0" y="2333297"/>
            <a:ext cx="4619621" cy="3843666"/>
          </a:xfrm>
        </p:spPr>
        <p:txBody>
          <a:bodyPr vert="horz" lIns="91440" tIns="45720" rIns="91440" bIns="45720" rtlCol="0">
            <a:normAutofit fontScale="92500" lnSpcReduction="20000"/>
          </a:bodyPr>
          <a:lstStyle/>
          <a:p>
            <a:pPr indent="-228600">
              <a:buFont typeface="Arial" panose="020B0604020202020204" pitchFamily="34" charset="0"/>
              <a:buChar char="•"/>
            </a:pPr>
            <a:r>
              <a:rPr lang="en-US" sz="1600" dirty="0"/>
              <a:t>Why Should We Care?</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About the Data</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Cleaning and Organizing the Data</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Association Rules For Winning</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Naïve Bayes Classifying Winning Teams</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Selecting Winners Using Decision Tress</a:t>
            </a:r>
          </a:p>
          <a:p>
            <a:pPr indent="-228600">
              <a:buFont typeface="Arial" panose="020B0604020202020204" pitchFamily="34" charset="0"/>
              <a:buChar char="•"/>
            </a:pPr>
            <a:endParaRPr lang="en-US" sz="1600" dirty="0"/>
          </a:p>
          <a:p>
            <a:pPr indent="-228600">
              <a:buFont typeface="Arial" panose="020B0604020202020204" pitchFamily="34" charset="0"/>
              <a:buChar char="•"/>
            </a:pPr>
            <a:r>
              <a:rPr lang="en-US" sz="1600" dirty="0"/>
              <a:t>Summary of the Results</a:t>
            </a:r>
          </a:p>
        </p:txBody>
      </p:sp>
      <p:pic>
        <p:nvPicPr>
          <p:cNvPr id="42" name="Picture Placeholder 41" descr="A gold trophy with a blue background&#10;&#10;Description automatically generated">
            <a:extLst>
              <a:ext uri="{FF2B5EF4-FFF2-40B4-BE49-F238E27FC236}">
                <a16:creationId xmlns:a16="http://schemas.microsoft.com/office/drawing/2014/main" id="{324BFF23-171C-DDFD-966A-FC3E48DE4CB4}"/>
              </a:ext>
            </a:extLst>
          </p:cNvPr>
          <p:cNvPicPr>
            <a:picLocks noGrp="1" noChangeAspect="1"/>
          </p:cNvPicPr>
          <p:nvPr>
            <p:ph type="pic" sz="quarter" idx="16"/>
          </p:nvPr>
        </p:nvPicPr>
        <p:blipFill rotWithShape="1">
          <a:blip r:embed="rId3"/>
          <a:srcRect l="6726" r="632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DE06-12B9-D20E-1383-4D50A045D28D}"/>
              </a:ext>
            </a:extLst>
          </p:cNvPr>
          <p:cNvSpPr>
            <a:spLocks noGrp="1"/>
          </p:cNvSpPr>
          <p:nvPr>
            <p:ph type="title"/>
          </p:nvPr>
        </p:nvSpPr>
        <p:spPr/>
        <p:txBody>
          <a:bodyPr/>
          <a:lstStyle/>
          <a:p>
            <a:r>
              <a:rPr lang="en-US" sz="4400" kern="1200" dirty="0">
                <a:solidFill>
                  <a:schemeClr val="tx1"/>
                </a:solidFill>
                <a:latin typeface="+mj-lt"/>
                <a:ea typeface="+mj-ea"/>
                <a:cs typeface="+mj-cs"/>
              </a:rPr>
              <a:t>Naïve Bayes Classification - Results</a:t>
            </a:r>
            <a:endParaRPr lang="en-US" dirty="0"/>
          </a:p>
        </p:txBody>
      </p:sp>
      <p:sp>
        <p:nvSpPr>
          <p:cNvPr id="3" name="Content Placeholder 2">
            <a:extLst>
              <a:ext uri="{FF2B5EF4-FFF2-40B4-BE49-F238E27FC236}">
                <a16:creationId xmlns:a16="http://schemas.microsoft.com/office/drawing/2014/main" id="{0421CF9B-0252-5B06-978B-44ACBADC2D42}"/>
              </a:ext>
            </a:extLst>
          </p:cNvPr>
          <p:cNvSpPr>
            <a:spLocks noGrp="1"/>
          </p:cNvSpPr>
          <p:nvPr>
            <p:ph sz="half" idx="1"/>
          </p:nvPr>
        </p:nvSpPr>
        <p:spPr/>
        <p:txBody>
          <a:bodyPr>
            <a:normAutofit fontScale="92500" lnSpcReduction="10000"/>
          </a:bodyPr>
          <a:lstStyle/>
          <a:p>
            <a:r>
              <a:rPr lang="en-US" dirty="0"/>
              <a:t>The initial results of the Naïve Bayes model showed an accuracy of 53.33% when trying to predict the winning team</a:t>
            </a:r>
          </a:p>
          <a:p>
            <a:r>
              <a:rPr lang="en-US" dirty="0"/>
              <a:t>Incorporating Laplace smoothing improved the model to have an accuracy of 60%</a:t>
            </a:r>
          </a:p>
          <a:p>
            <a:r>
              <a:rPr lang="en-US" dirty="0"/>
              <a:t>To try and improve the model’s accuracy, 10-fold cross validation was performed where the Laplace value was sequenced from 0.1 to 1.0 by 0.1</a:t>
            </a:r>
          </a:p>
        </p:txBody>
      </p:sp>
      <p:sp>
        <p:nvSpPr>
          <p:cNvPr id="4" name="Content Placeholder 3">
            <a:extLst>
              <a:ext uri="{FF2B5EF4-FFF2-40B4-BE49-F238E27FC236}">
                <a16:creationId xmlns:a16="http://schemas.microsoft.com/office/drawing/2014/main" id="{CEB77DB8-A733-05D5-4B90-773616722FC8}"/>
              </a:ext>
            </a:extLst>
          </p:cNvPr>
          <p:cNvSpPr>
            <a:spLocks noGrp="1"/>
          </p:cNvSpPr>
          <p:nvPr>
            <p:ph sz="half" idx="2"/>
          </p:nvPr>
        </p:nvSpPr>
        <p:spPr/>
        <p:txBody>
          <a:bodyPr>
            <a:normAutofit fontScale="92500" lnSpcReduction="10000"/>
          </a:bodyPr>
          <a:lstStyle/>
          <a:p>
            <a:r>
              <a:rPr lang="en-US" dirty="0"/>
              <a:t>The cross-validation model using the best tunning parameters returned an accuracy of 48.89%</a:t>
            </a:r>
          </a:p>
        </p:txBody>
      </p:sp>
      <p:sp>
        <p:nvSpPr>
          <p:cNvPr id="7" name="Slide Number Placeholder 6">
            <a:extLst>
              <a:ext uri="{FF2B5EF4-FFF2-40B4-BE49-F238E27FC236}">
                <a16:creationId xmlns:a16="http://schemas.microsoft.com/office/drawing/2014/main" id="{7B05F9B2-A677-ADE7-F935-FEFB0B97C818}"/>
              </a:ext>
            </a:extLst>
          </p:cNvPr>
          <p:cNvSpPr>
            <a:spLocks noGrp="1"/>
          </p:cNvSpPr>
          <p:nvPr>
            <p:ph type="sldNum" sz="quarter" idx="12"/>
          </p:nvPr>
        </p:nvSpPr>
        <p:spPr/>
        <p:txBody>
          <a:bodyPr/>
          <a:lstStyle/>
          <a:p>
            <a:fld id="{B9713C8C-8E70-45D5-AE59-23E60168254E}" type="slidenum">
              <a:rPr lang="en-US" smtClean="0"/>
              <a:t>20</a:t>
            </a:fld>
            <a:endParaRPr lang="en-US" dirty="0"/>
          </a:p>
        </p:txBody>
      </p:sp>
      <p:pic>
        <p:nvPicPr>
          <p:cNvPr id="11" name="Picture 10" descr="A pie chart with different colored circles&#10;&#10;Description automatically generated">
            <a:extLst>
              <a:ext uri="{FF2B5EF4-FFF2-40B4-BE49-F238E27FC236}">
                <a16:creationId xmlns:a16="http://schemas.microsoft.com/office/drawing/2014/main" id="{4F2C0897-F38E-BE43-6A7E-F3390090B59B}"/>
              </a:ext>
            </a:extLst>
          </p:cNvPr>
          <p:cNvPicPr>
            <a:picLocks noChangeAspect="1"/>
          </p:cNvPicPr>
          <p:nvPr/>
        </p:nvPicPr>
        <p:blipFill>
          <a:blip r:embed="rId3"/>
          <a:stretch>
            <a:fillRect/>
          </a:stretch>
        </p:blipFill>
        <p:spPr>
          <a:xfrm>
            <a:off x="6324600" y="3602872"/>
            <a:ext cx="5181600" cy="2753478"/>
          </a:xfrm>
          <a:prstGeom prst="rect">
            <a:avLst/>
          </a:prstGeom>
        </p:spPr>
      </p:pic>
    </p:spTree>
    <p:extLst>
      <p:ext uri="{BB962C8B-B14F-4D97-AF65-F5344CB8AC3E}">
        <p14:creationId xmlns:p14="http://schemas.microsoft.com/office/powerpoint/2010/main" val="257021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60F5B-4A3C-4EFB-7383-637CAEF4D926}"/>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a:solidFill>
                  <a:schemeClr val="tx1"/>
                </a:solidFill>
                <a:latin typeface="+mj-lt"/>
                <a:ea typeface="+mj-ea"/>
                <a:cs typeface="+mj-cs"/>
              </a:rPr>
              <a:t>Decision Trees – Who Wins?</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946386-EF9F-22B6-EBB4-49406C880086}"/>
              </a:ext>
            </a:extLst>
          </p:cNvPr>
          <p:cNvSpPr>
            <a:spLocks noGrp="1"/>
          </p:cNvSpPr>
          <p:nvPr>
            <p:ph sz="half" idx="2"/>
          </p:nvPr>
        </p:nvSpPr>
        <p:spPr>
          <a:xfrm>
            <a:off x="4654295" y="502920"/>
            <a:ext cx="6894576" cy="1463040"/>
          </a:xfrm>
        </p:spPr>
        <p:txBody>
          <a:bodyPr vert="horz" lIns="91440" tIns="45720" rIns="91440" bIns="45720" rtlCol="0" anchor="ctr">
            <a:normAutofit fontScale="77500" lnSpcReduction="20000"/>
          </a:bodyPr>
          <a:lstStyle/>
          <a:p>
            <a:r>
              <a:rPr lang="en-US" sz="2100" dirty="0"/>
              <a:t>Decision Criteria: </a:t>
            </a:r>
          </a:p>
          <a:p>
            <a:pPr lvl="1"/>
            <a:r>
              <a:rPr lang="en-US" sz="2100" dirty="0"/>
              <a:t>Target variable = </a:t>
            </a:r>
            <a:r>
              <a:rPr lang="en-US" sz="2100" dirty="0" err="1"/>
              <a:t>winning_team</a:t>
            </a:r>
            <a:endParaRPr lang="en-US" sz="2100" dirty="0"/>
          </a:p>
          <a:p>
            <a:pPr lvl="1"/>
            <a:r>
              <a:rPr lang="en-US" sz="2100" dirty="0"/>
              <a:t>Deciding Data Features = </a:t>
            </a:r>
            <a:r>
              <a:rPr lang="en-US" sz="2100" dirty="0" err="1"/>
              <a:t>winning_margin</a:t>
            </a:r>
            <a:r>
              <a:rPr lang="en-US" sz="2100" dirty="0"/>
              <a:t>, </a:t>
            </a:r>
            <a:r>
              <a:rPr lang="en-US" sz="2100" dirty="0" err="1"/>
              <a:t>winning_side</a:t>
            </a:r>
            <a:r>
              <a:rPr lang="en-US" sz="2100" dirty="0"/>
              <a:t>, </a:t>
            </a:r>
            <a:r>
              <a:rPr lang="en-US" sz="2100" dirty="0" err="1"/>
              <a:t>home_team</a:t>
            </a:r>
            <a:r>
              <a:rPr lang="en-US" sz="2100" dirty="0"/>
              <a:t>, </a:t>
            </a:r>
            <a:r>
              <a:rPr lang="en-US" sz="2100" dirty="0" err="1"/>
              <a:t>away_team</a:t>
            </a:r>
            <a:r>
              <a:rPr lang="en-US" sz="2100" dirty="0"/>
              <a:t>, </a:t>
            </a:r>
            <a:r>
              <a:rPr lang="en-US" sz="2100" dirty="0" err="1"/>
              <a:t>home_score</a:t>
            </a:r>
            <a:r>
              <a:rPr lang="en-US" sz="2100" dirty="0"/>
              <a:t>, </a:t>
            </a:r>
            <a:r>
              <a:rPr lang="en-US" sz="2100" dirty="0" err="1"/>
              <a:t>away_score</a:t>
            </a:r>
            <a:endParaRPr lang="en-US" sz="2100" dirty="0"/>
          </a:p>
          <a:p>
            <a:r>
              <a:rPr lang="en-US" sz="2100" dirty="0"/>
              <a:t>The data was split using a training set of 66% of the data and a testing set of the remaining third of the data set</a:t>
            </a:r>
          </a:p>
          <a:p>
            <a:endParaRPr lang="en-US" sz="1200" dirty="0"/>
          </a:p>
        </p:txBody>
      </p:sp>
      <p:pic>
        <p:nvPicPr>
          <p:cNvPr id="13" name="Content Placeholder 12" descr="A diagram of a network&#10;&#10;Description automatically generated with medium confidence">
            <a:extLst>
              <a:ext uri="{FF2B5EF4-FFF2-40B4-BE49-F238E27FC236}">
                <a16:creationId xmlns:a16="http://schemas.microsoft.com/office/drawing/2014/main" id="{C6128526-375A-661A-0765-7625AF9F9FD7}"/>
              </a:ext>
            </a:extLst>
          </p:cNvPr>
          <p:cNvPicPr>
            <a:picLocks noGrp="1" noChangeAspect="1"/>
          </p:cNvPicPr>
          <p:nvPr>
            <p:ph sz="half" idx="1"/>
          </p:nvPr>
        </p:nvPicPr>
        <p:blipFill>
          <a:blip r:embed="rId3"/>
          <a:stretch>
            <a:fillRect/>
          </a:stretch>
        </p:blipFill>
        <p:spPr>
          <a:xfrm>
            <a:off x="810768" y="2290936"/>
            <a:ext cx="10558272" cy="3959352"/>
          </a:xfrm>
          <a:prstGeom prst="rect">
            <a:avLst/>
          </a:prstGeom>
        </p:spPr>
      </p:pic>
      <p:sp>
        <p:nvSpPr>
          <p:cNvPr id="7" name="Slide Number Placeholder 6">
            <a:extLst>
              <a:ext uri="{FF2B5EF4-FFF2-40B4-BE49-F238E27FC236}">
                <a16:creationId xmlns:a16="http://schemas.microsoft.com/office/drawing/2014/main" id="{036B027D-E191-3E83-905B-7B7795D47D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21</a:t>
            </a:fld>
            <a:endParaRPr lang="en-US"/>
          </a:p>
        </p:txBody>
      </p:sp>
    </p:spTree>
    <p:extLst>
      <p:ext uri="{BB962C8B-B14F-4D97-AF65-F5344CB8AC3E}">
        <p14:creationId xmlns:p14="http://schemas.microsoft.com/office/powerpoint/2010/main" val="178910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60F5B-4A3C-4EFB-7383-637CAEF4D926}"/>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a:solidFill>
                  <a:schemeClr val="tx1"/>
                </a:solidFill>
                <a:latin typeface="+mj-lt"/>
                <a:ea typeface="+mj-ea"/>
                <a:cs typeface="+mj-cs"/>
              </a:rPr>
              <a:t>Decision Trees – Who Wins?</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946386-EF9F-22B6-EBB4-49406C880086}"/>
              </a:ext>
            </a:extLst>
          </p:cNvPr>
          <p:cNvSpPr>
            <a:spLocks noGrp="1"/>
          </p:cNvSpPr>
          <p:nvPr>
            <p:ph sz="half" idx="2"/>
          </p:nvPr>
        </p:nvSpPr>
        <p:spPr>
          <a:xfrm>
            <a:off x="4636006" y="238760"/>
            <a:ext cx="6894576" cy="2280920"/>
          </a:xfrm>
        </p:spPr>
        <p:txBody>
          <a:bodyPr vert="horz" lIns="91440" tIns="45720" rIns="91440" bIns="45720" rtlCol="0" anchor="ctr">
            <a:normAutofit/>
          </a:bodyPr>
          <a:lstStyle/>
          <a:p>
            <a:r>
              <a:rPr lang="en-US" sz="2000" dirty="0"/>
              <a:t>Using data since the last Rugby World Cup:</a:t>
            </a:r>
          </a:p>
          <a:p>
            <a:pPr lvl="1"/>
            <a:r>
              <a:rPr lang="en-US" sz="1100" dirty="0"/>
              <a:t>France has the best winning record giving us the root node to start </a:t>
            </a:r>
          </a:p>
          <a:p>
            <a:pPr lvl="1"/>
            <a:r>
              <a:rPr lang="en-US" sz="1100" dirty="0"/>
              <a:t>The branches in the tree determine the opposition (home/away)</a:t>
            </a:r>
          </a:p>
          <a:p>
            <a:pPr lvl="1"/>
            <a:r>
              <a:rPr lang="en-US" sz="1100" dirty="0"/>
              <a:t>Nodes are the winners from the previous node using the branching criteria</a:t>
            </a:r>
          </a:p>
          <a:p>
            <a:pPr lvl="1"/>
            <a:r>
              <a:rPr lang="en-US" sz="1100" dirty="0"/>
              <a:t>Terminal Nodes (Leaves) show the final decision </a:t>
            </a:r>
          </a:p>
          <a:p>
            <a:r>
              <a:rPr lang="en-US" sz="2000" dirty="0"/>
              <a:t>The overall accuracy of the decision tree model was 48.9% </a:t>
            </a:r>
          </a:p>
        </p:txBody>
      </p:sp>
      <p:pic>
        <p:nvPicPr>
          <p:cNvPr id="11" name="Content Placeholder 10" descr="A diagram of a network&#10;&#10;Description automatically generated with medium confidence">
            <a:extLst>
              <a:ext uri="{FF2B5EF4-FFF2-40B4-BE49-F238E27FC236}">
                <a16:creationId xmlns:a16="http://schemas.microsoft.com/office/drawing/2014/main" id="{0D461AE3-38CD-F052-ECC8-61B09C23AEAF}"/>
              </a:ext>
            </a:extLst>
          </p:cNvPr>
          <p:cNvPicPr>
            <a:picLocks noGrp="1" noChangeAspect="1"/>
          </p:cNvPicPr>
          <p:nvPr>
            <p:ph sz="half" idx="1"/>
          </p:nvPr>
        </p:nvPicPr>
        <p:blipFill>
          <a:blip r:embed="rId3"/>
          <a:stretch>
            <a:fillRect/>
          </a:stretch>
        </p:blipFill>
        <p:spPr>
          <a:xfrm>
            <a:off x="810768" y="2290936"/>
            <a:ext cx="10558272" cy="3959352"/>
          </a:xfrm>
          <a:prstGeom prst="rect">
            <a:avLst/>
          </a:prstGeom>
        </p:spPr>
      </p:pic>
      <p:sp>
        <p:nvSpPr>
          <p:cNvPr id="7" name="Slide Number Placeholder 6">
            <a:extLst>
              <a:ext uri="{FF2B5EF4-FFF2-40B4-BE49-F238E27FC236}">
                <a16:creationId xmlns:a16="http://schemas.microsoft.com/office/drawing/2014/main" id="{036B027D-E191-3E83-905B-7B7795D47D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22</a:t>
            </a:fld>
            <a:endParaRPr lang="en-US"/>
          </a:p>
        </p:txBody>
      </p:sp>
    </p:spTree>
    <p:extLst>
      <p:ext uri="{BB962C8B-B14F-4D97-AF65-F5344CB8AC3E}">
        <p14:creationId xmlns:p14="http://schemas.microsoft.com/office/powerpoint/2010/main" val="1992991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60F5B-4A3C-4EFB-7383-637CAEF4D926}"/>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Decision Trees Can We Improve The Model?</a:t>
            </a:r>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946386-EF9F-22B6-EBB4-49406C880086}"/>
              </a:ext>
            </a:extLst>
          </p:cNvPr>
          <p:cNvSpPr>
            <a:spLocks noGrp="1"/>
          </p:cNvSpPr>
          <p:nvPr>
            <p:ph sz="half" idx="2"/>
          </p:nvPr>
        </p:nvSpPr>
        <p:spPr>
          <a:xfrm>
            <a:off x="4654295" y="502920"/>
            <a:ext cx="6894576" cy="1463040"/>
          </a:xfrm>
        </p:spPr>
        <p:txBody>
          <a:bodyPr vert="horz" lIns="91440" tIns="45720" rIns="91440" bIns="45720" rtlCol="0" anchor="ctr">
            <a:normAutofit/>
          </a:bodyPr>
          <a:lstStyle/>
          <a:p>
            <a:r>
              <a:rPr lang="en-US" sz="2200" dirty="0"/>
              <a:t>To improve the model a 10-fold cross validation was performed where the ideal complexity parameter (cp) was determined along a sequence from 0.01 to 0.1 increasing by 0.01</a:t>
            </a:r>
          </a:p>
          <a:p>
            <a:endParaRPr lang="en-US" sz="2200" dirty="0"/>
          </a:p>
        </p:txBody>
      </p:sp>
      <p:pic>
        <p:nvPicPr>
          <p:cNvPr id="10" name="Content Placeholder 9" descr="A diagram of a computer network&#10;&#10;Description automatically generated with medium confidence">
            <a:extLst>
              <a:ext uri="{FF2B5EF4-FFF2-40B4-BE49-F238E27FC236}">
                <a16:creationId xmlns:a16="http://schemas.microsoft.com/office/drawing/2014/main" id="{C91A5592-45DC-9E29-F677-7740877CEAC5}"/>
              </a:ext>
            </a:extLst>
          </p:cNvPr>
          <p:cNvPicPr>
            <a:picLocks noGrp="1" noChangeAspect="1"/>
          </p:cNvPicPr>
          <p:nvPr>
            <p:ph sz="half" idx="1"/>
          </p:nvPr>
        </p:nvPicPr>
        <p:blipFill>
          <a:blip r:embed="rId3"/>
          <a:stretch>
            <a:fillRect/>
          </a:stretch>
        </p:blipFill>
        <p:spPr>
          <a:xfrm>
            <a:off x="845731" y="2290936"/>
            <a:ext cx="10488346" cy="3959352"/>
          </a:xfrm>
          <a:prstGeom prst="rect">
            <a:avLst/>
          </a:prstGeom>
        </p:spPr>
      </p:pic>
      <p:sp>
        <p:nvSpPr>
          <p:cNvPr id="7" name="Slide Number Placeholder 6">
            <a:extLst>
              <a:ext uri="{FF2B5EF4-FFF2-40B4-BE49-F238E27FC236}">
                <a16:creationId xmlns:a16="http://schemas.microsoft.com/office/drawing/2014/main" id="{036B027D-E191-3E83-905B-7B7795D47D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23</a:t>
            </a:fld>
            <a:endParaRPr lang="en-US"/>
          </a:p>
        </p:txBody>
      </p:sp>
    </p:spTree>
    <p:extLst>
      <p:ext uri="{BB962C8B-B14F-4D97-AF65-F5344CB8AC3E}">
        <p14:creationId xmlns:p14="http://schemas.microsoft.com/office/powerpoint/2010/main" val="316628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60F5B-4A3C-4EFB-7383-637CAEF4D926}"/>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Decision Trees Can We Improve The Model?</a:t>
            </a:r>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946386-EF9F-22B6-EBB4-49406C880086}"/>
              </a:ext>
            </a:extLst>
          </p:cNvPr>
          <p:cNvSpPr>
            <a:spLocks noGrp="1"/>
          </p:cNvSpPr>
          <p:nvPr>
            <p:ph sz="half" idx="2"/>
          </p:nvPr>
        </p:nvSpPr>
        <p:spPr>
          <a:xfrm>
            <a:off x="4654295" y="502920"/>
            <a:ext cx="6894576" cy="1463040"/>
          </a:xfrm>
        </p:spPr>
        <p:txBody>
          <a:bodyPr vert="horz" lIns="91440" tIns="45720" rIns="91440" bIns="45720" rtlCol="0" anchor="ctr">
            <a:normAutofit/>
          </a:bodyPr>
          <a:lstStyle/>
          <a:p>
            <a:r>
              <a:rPr lang="en-US" sz="2200" dirty="0"/>
              <a:t>The optimal complexity parameter was found to be 0.02 increasing the model accuracy to 57.03%</a:t>
            </a:r>
          </a:p>
          <a:p>
            <a:r>
              <a:rPr lang="en-US" sz="2200" dirty="0"/>
              <a:t>Again, we see France as the top predicted winner (France is also hosting the Rugby World Cup this year)</a:t>
            </a:r>
          </a:p>
        </p:txBody>
      </p:sp>
      <p:pic>
        <p:nvPicPr>
          <p:cNvPr id="10" name="Content Placeholder 9" descr="A diagram of a computer network&#10;&#10;Description automatically generated with medium confidence">
            <a:extLst>
              <a:ext uri="{FF2B5EF4-FFF2-40B4-BE49-F238E27FC236}">
                <a16:creationId xmlns:a16="http://schemas.microsoft.com/office/drawing/2014/main" id="{C91A5592-45DC-9E29-F677-7740877CEAC5}"/>
              </a:ext>
            </a:extLst>
          </p:cNvPr>
          <p:cNvPicPr>
            <a:picLocks noGrp="1" noChangeAspect="1"/>
          </p:cNvPicPr>
          <p:nvPr>
            <p:ph sz="half" idx="1"/>
          </p:nvPr>
        </p:nvPicPr>
        <p:blipFill>
          <a:blip r:embed="rId3"/>
          <a:stretch>
            <a:fillRect/>
          </a:stretch>
        </p:blipFill>
        <p:spPr>
          <a:xfrm>
            <a:off x="845731" y="2290936"/>
            <a:ext cx="10488346" cy="3959352"/>
          </a:xfrm>
          <a:prstGeom prst="rect">
            <a:avLst/>
          </a:prstGeom>
        </p:spPr>
      </p:pic>
      <p:sp>
        <p:nvSpPr>
          <p:cNvPr id="7" name="Slide Number Placeholder 6">
            <a:extLst>
              <a:ext uri="{FF2B5EF4-FFF2-40B4-BE49-F238E27FC236}">
                <a16:creationId xmlns:a16="http://schemas.microsoft.com/office/drawing/2014/main" id="{036B027D-E191-3E83-905B-7B7795D47D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24</a:t>
            </a:fld>
            <a:endParaRPr lang="en-US"/>
          </a:p>
        </p:txBody>
      </p:sp>
    </p:spTree>
    <p:extLst>
      <p:ext uri="{BB962C8B-B14F-4D97-AF65-F5344CB8AC3E}">
        <p14:creationId xmlns:p14="http://schemas.microsoft.com/office/powerpoint/2010/main" val="2119068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9F068-20D3-370E-9ED0-86743F27A051}"/>
              </a:ext>
            </a:extLst>
          </p:cNvPr>
          <p:cNvSpPr>
            <a:spLocks noGrp="1"/>
          </p:cNvSpPr>
          <p:nvPr>
            <p:ph type="title"/>
          </p:nvPr>
        </p:nvSpPr>
        <p:spPr>
          <a:xfrm>
            <a:off x="838200" y="963507"/>
            <a:ext cx="3494362" cy="4930986"/>
          </a:xfrm>
        </p:spPr>
        <p:txBody>
          <a:bodyPr>
            <a:normAutofit/>
          </a:bodyPr>
          <a:lstStyle/>
          <a:p>
            <a:pPr algn="r"/>
            <a:r>
              <a:rPr lang="en-US">
                <a:solidFill>
                  <a:schemeClr val="accent1"/>
                </a:solidFill>
              </a:rPr>
              <a:t>Summary</a:t>
            </a:r>
          </a:p>
        </p:txBody>
      </p:sp>
      <p:cxnSp>
        <p:nvCxnSpPr>
          <p:cNvPr id="14" name="Straight Connector 13">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DF9746-93DC-49B2-A043-32297052581A}"/>
              </a:ext>
            </a:extLst>
          </p:cNvPr>
          <p:cNvSpPr>
            <a:spLocks noGrp="1"/>
          </p:cNvSpPr>
          <p:nvPr>
            <p:ph sz="half" idx="1"/>
          </p:nvPr>
        </p:nvSpPr>
        <p:spPr>
          <a:xfrm>
            <a:off x="4976030" y="963507"/>
            <a:ext cx="6250940" cy="2626359"/>
          </a:xfrm>
        </p:spPr>
        <p:txBody>
          <a:bodyPr anchor="b">
            <a:normAutofit/>
          </a:bodyPr>
          <a:lstStyle/>
          <a:p>
            <a:r>
              <a:rPr lang="en-US" sz="2000" dirty="0"/>
              <a:t>France and Ireland are the top performing teams since the last Rugby World Cup</a:t>
            </a:r>
          </a:p>
          <a:p>
            <a:r>
              <a:rPr lang="en-US" sz="2000" dirty="0"/>
              <a:t>The home team has a significant advantage to win </a:t>
            </a:r>
          </a:p>
          <a:p>
            <a:r>
              <a:rPr lang="en-US" sz="2000" dirty="0"/>
              <a:t>Since 2000, New Zealand has had the best record for winning away, that has shifted to France and Ireland performing the best when away from home</a:t>
            </a:r>
          </a:p>
        </p:txBody>
      </p:sp>
      <p:sp>
        <p:nvSpPr>
          <p:cNvPr id="4" name="Content Placeholder 3">
            <a:extLst>
              <a:ext uri="{FF2B5EF4-FFF2-40B4-BE49-F238E27FC236}">
                <a16:creationId xmlns:a16="http://schemas.microsoft.com/office/drawing/2014/main" id="{5EA83D91-F1B0-B429-C114-918EF82C83F7}"/>
              </a:ext>
            </a:extLst>
          </p:cNvPr>
          <p:cNvSpPr>
            <a:spLocks noGrp="1"/>
          </p:cNvSpPr>
          <p:nvPr>
            <p:ph sz="half" idx="2"/>
          </p:nvPr>
        </p:nvSpPr>
        <p:spPr>
          <a:xfrm>
            <a:off x="4976030" y="3589866"/>
            <a:ext cx="6250940" cy="2304628"/>
          </a:xfrm>
        </p:spPr>
        <p:txBody>
          <a:bodyPr>
            <a:normAutofit/>
          </a:bodyPr>
          <a:lstStyle/>
          <a:p>
            <a:r>
              <a:rPr lang="en-US" sz="2000" dirty="0"/>
              <a:t>The Naïve Bayes Model shows there’s about a 50% accuracy in predicting winners using home/away match results</a:t>
            </a:r>
          </a:p>
          <a:p>
            <a:r>
              <a:rPr lang="en-US" sz="2000" dirty="0"/>
              <a:t>According to the Decision Tree Modeling: France, New Zealand, and Ireland had the highest win percentage in the leaf nodes of the pruned tree</a:t>
            </a:r>
          </a:p>
          <a:p>
            <a:r>
              <a:rPr lang="en-US" sz="2000" dirty="0"/>
              <a:t>France is hosting the current Rugby World Cup (2023)</a:t>
            </a:r>
          </a:p>
          <a:p>
            <a:endParaRPr lang="en-US" sz="2000" dirty="0"/>
          </a:p>
        </p:txBody>
      </p:sp>
      <p:sp>
        <p:nvSpPr>
          <p:cNvPr id="7" name="Slide Number Placeholder 6">
            <a:extLst>
              <a:ext uri="{FF2B5EF4-FFF2-40B4-BE49-F238E27FC236}">
                <a16:creationId xmlns:a16="http://schemas.microsoft.com/office/drawing/2014/main" id="{388DC133-A255-0CA7-FCD2-519C8C6C3B3C}"/>
              </a:ext>
            </a:extLst>
          </p:cNvPr>
          <p:cNvSpPr>
            <a:spLocks noGrp="1"/>
          </p:cNvSpPr>
          <p:nvPr>
            <p:ph type="sldNum" sz="quarter" idx="12"/>
          </p:nvPr>
        </p:nvSpPr>
        <p:spPr>
          <a:xfrm>
            <a:off x="10571516" y="6033479"/>
            <a:ext cx="782283" cy="365125"/>
          </a:xfrm>
        </p:spPr>
        <p:txBody>
          <a:bodyPr>
            <a:normAutofit/>
          </a:bodyPr>
          <a:lstStyle/>
          <a:p>
            <a:pPr>
              <a:spcAft>
                <a:spcPts val="600"/>
              </a:spcAft>
            </a:pPr>
            <a:fld id="{B9713C8C-8E70-45D5-AE59-23E60168254E}" type="slidenum">
              <a:rPr lang="en-US" sz="1050">
                <a:solidFill>
                  <a:schemeClr val="tx1">
                    <a:alpha val="80000"/>
                  </a:schemeClr>
                </a:solidFill>
              </a:rPr>
              <a:pPr>
                <a:spcAft>
                  <a:spcPts val="600"/>
                </a:spcAft>
              </a:pPr>
              <a:t>25</a:t>
            </a:fld>
            <a:endParaRPr lang="en-US" sz="1050">
              <a:solidFill>
                <a:schemeClr val="tx1">
                  <a:alpha val="80000"/>
                </a:schemeClr>
              </a:solidFill>
            </a:endParaRPr>
          </a:p>
        </p:txBody>
      </p:sp>
    </p:spTree>
    <p:extLst>
      <p:ext uri="{BB962C8B-B14F-4D97-AF65-F5344CB8AC3E}">
        <p14:creationId xmlns:p14="http://schemas.microsoft.com/office/powerpoint/2010/main" val="692034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group of people in blue uniforms holding a trophy&#10;&#10;Description automatically generated">
            <a:extLst>
              <a:ext uri="{FF2B5EF4-FFF2-40B4-BE49-F238E27FC236}">
                <a16:creationId xmlns:a16="http://schemas.microsoft.com/office/drawing/2014/main" id="{99B65BAC-331F-B4DD-9F38-ABFE501E2B00}"/>
              </a:ext>
            </a:extLst>
          </p:cNvPr>
          <p:cNvPicPr>
            <a:picLocks noGrp="1" noChangeAspect="1"/>
          </p:cNvPicPr>
          <p:nvPr>
            <p:ph type="pic" sz="quarter" idx="16"/>
          </p:nvPr>
        </p:nvPicPr>
        <p:blipFill rotWithShape="1">
          <a:blip r:embed="rId3">
            <a:alphaModFix amt="35000"/>
          </a:blip>
          <a:srcRect t="414" b="5836"/>
          <a:stretch/>
        </p:blipFill>
        <p:spPr>
          <a:xfrm>
            <a:off x="20" y="1"/>
            <a:ext cx="12191980" cy="6857999"/>
          </a:xfrm>
          <a:prstGeom prst="rect">
            <a:avLst/>
          </a:prstGeom>
        </p:spPr>
      </p:pic>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Conclusions and Predictions</a:t>
            </a:r>
          </a:p>
        </p:txBody>
      </p:sp>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7534641" y="1065862"/>
            <a:ext cx="3860002" cy="4726276"/>
          </a:xfrm>
        </p:spPr>
        <p:txBody>
          <a:bodyPr vert="horz" lIns="91440" tIns="45720" rIns="91440" bIns="45720" rtlCol="0" anchor="ctr">
            <a:normAutofit/>
          </a:bodyPr>
          <a:lstStyle/>
          <a:p>
            <a:pPr indent="-228600">
              <a:buFont typeface="Arial" panose="020B0604020202020204" pitchFamily="34" charset="0"/>
              <a:buChar char="•"/>
            </a:pPr>
            <a:r>
              <a:rPr lang="en-US" dirty="0">
                <a:solidFill>
                  <a:srgbClr val="FFFFFF"/>
                </a:solidFill>
              </a:rPr>
              <a:t>France has been the top performing international rugby team and has home advantage across the nation as the 2023 Rugby World Cup host nation</a:t>
            </a:r>
          </a:p>
          <a:p>
            <a:pPr indent="-228600">
              <a:buFont typeface="Arial" panose="020B0604020202020204" pitchFamily="34" charset="0"/>
              <a:buChar char="•"/>
            </a:pPr>
            <a:r>
              <a:rPr lang="en-US" dirty="0">
                <a:solidFill>
                  <a:srgbClr val="FFFFFF"/>
                </a:solidFill>
              </a:rPr>
              <a:t>Ireland, while also being a top performer, does not have the home advantage and is just edged out from taking first place by France</a:t>
            </a:r>
          </a:p>
        </p:txBody>
      </p:sp>
    </p:spTree>
    <p:extLst>
      <p:ext uri="{BB962C8B-B14F-4D97-AF65-F5344CB8AC3E}">
        <p14:creationId xmlns:p14="http://schemas.microsoft.com/office/powerpoint/2010/main" val="408758706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55C5-7924-E059-57BF-1F0563D2BDCC}"/>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1C65A6A0-B0CB-B3F2-B101-ABD80B579E44}"/>
              </a:ext>
            </a:extLst>
          </p:cNvPr>
          <p:cNvSpPr>
            <a:spLocks noGrp="1"/>
          </p:cNvSpPr>
          <p:nvPr>
            <p:ph type="subTitle" idx="1"/>
          </p:nvPr>
        </p:nvSpPr>
        <p:spPr/>
        <p:txBody>
          <a:bodyPr/>
          <a:lstStyle/>
          <a:p>
            <a:r>
              <a:rPr lang="en-US" dirty="0"/>
              <a:t>Questions?</a:t>
            </a:r>
          </a:p>
        </p:txBody>
      </p:sp>
      <p:sp>
        <p:nvSpPr>
          <p:cNvPr id="6" name="Slide Number Placeholder 5">
            <a:extLst>
              <a:ext uri="{FF2B5EF4-FFF2-40B4-BE49-F238E27FC236}">
                <a16:creationId xmlns:a16="http://schemas.microsoft.com/office/drawing/2014/main" id="{276D3DF3-5829-15C3-62D1-15626C31D0A4}"/>
              </a:ext>
            </a:extLst>
          </p:cNvPr>
          <p:cNvSpPr>
            <a:spLocks noGrp="1"/>
          </p:cNvSpPr>
          <p:nvPr>
            <p:ph type="sldNum" sz="quarter" idx="12"/>
          </p:nvPr>
        </p:nvSpPr>
        <p:spPr/>
        <p:txBody>
          <a:bodyPr/>
          <a:lstStyle/>
          <a:p>
            <a:fld id="{D66861FC-EB49-437A-8122-F9A80FE7824B}" type="slidenum">
              <a:rPr lang="en-US" smtClean="0"/>
              <a:t>27</a:t>
            </a:fld>
            <a:endParaRPr lang="en-US"/>
          </a:p>
        </p:txBody>
      </p:sp>
    </p:spTree>
    <p:extLst>
      <p:ext uri="{BB962C8B-B14F-4D97-AF65-F5344CB8AC3E}">
        <p14:creationId xmlns:p14="http://schemas.microsoft.com/office/powerpoint/2010/main" val="151031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dirty="0">
                <a:solidFill>
                  <a:schemeClr val="tx1"/>
                </a:solidFill>
                <a:latin typeface="+mj-lt"/>
                <a:ea typeface="+mj-ea"/>
                <a:cs typeface="+mj-cs"/>
              </a:rPr>
              <a:t>Why Should We Care?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785622" y="2078182"/>
            <a:ext cx="3816096" cy="4356476"/>
          </a:xfrm>
        </p:spPr>
        <p:txBody>
          <a:bodyPr vert="horz" lIns="91440" tIns="45720" rIns="91440" bIns="45720" rtlCol="0">
            <a:normAutofit/>
          </a:bodyPr>
          <a:lstStyle/>
          <a:p>
            <a:pPr marL="114300"/>
            <a:r>
              <a:rPr lang="en-US" sz="1700" dirty="0"/>
              <a:t>Consider The Economic Impact of the Sport and Hosting The World Cup</a:t>
            </a:r>
          </a:p>
          <a:p>
            <a:pPr marL="1028700" lvl="1"/>
            <a:r>
              <a:rPr lang="en-US" sz="1700" dirty="0"/>
              <a:t>The host nation receives a direct economic stimulus (at least £610m for the Host Nation and up to £2.1 billion for surrounding territories in Europe for 2023)</a:t>
            </a:r>
          </a:p>
          <a:p>
            <a:pPr marL="1028700" lvl="1"/>
            <a:r>
              <a:rPr lang="en-US" sz="1700" dirty="0"/>
              <a:t>The Rugby World Cup is the third largest sporting event in the world </a:t>
            </a:r>
          </a:p>
          <a:p>
            <a:pPr marL="1028700" lvl="1"/>
            <a:r>
              <a:rPr lang="en-US" sz="1700" dirty="0"/>
              <a:t>The winners receive a monetary prize and get an injection of exposure for both the country and program</a:t>
            </a:r>
          </a:p>
          <a:p>
            <a:pPr marL="342900" indent="-228600">
              <a:buFont typeface="Arial" panose="020B0604020202020204" pitchFamily="34" charset="0"/>
              <a:buChar char="•"/>
            </a:pPr>
            <a:endParaRPr lang="en-US" sz="1300" dirty="0"/>
          </a:p>
        </p:txBody>
      </p:sp>
      <p:pic>
        <p:nvPicPr>
          <p:cNvPr id="7" name="Picture 6" descr="A group of men playing rugby&#10;&#10;Description automatically generated">
            <a:extLst>
              <a:ext uri="{FF2B5EF4-FFF2-40B4-BE49-F238E27FC236}">
                <a16:creationId xmlns:a16="http://schemas.microsoft.com/office/drawing/2014/main" id="{DE1CDBB6-82D6-91A5-F93A-7832C74B2CCC}"/>
              </a:ext>
            </a:extLst>
          </p:cNvPr>
          <p:cNvPicPr>
            <a:picLocks noChangeAspect="1"/>
          </p:cNvPicPr>
          <p:nvPr/>
        </p:nvPicPr>
        <p:blipFill rotWithShape="1">
          <a:blip r:embed="rId3"/>
          <a:srcRect r="-1" b="30318"/>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3" name="Picture 2" descr="A group of men posing for a photo&#10;&#10;Description automatically generated">
            <a:extLst>
              <a:ext uri="{FF2B5EF4-FFF2-40B4-BE49-F238E27FC236}">
                <a16:creationId xmlns:a16="http://schemas.microsoft.com/office/drawing/2014/main" id="{CE6BB387-2C18-104C-50FC-0FB260A222EA}"/>
              </a:ext>
            </a:extLst>
          </p:cNvPr>
          <p:cNvPicPr>
            <a:picLocks noChangeAspect="1"/>
          </p:cNvPicPr>
          <p:nvPr/>
        </p:nvPicPr>
        <p:blipFill rotWithShape="1">
          <a:blip r:embed="rId4"/>
          <a:srcRect t="5111" b="8817"/>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B9713C8C-8E70-45D5-AE59-23E60168254E}"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dirty="0">
                <a:solidFill>
                  <a:schemeClr val="tx1"/>
                </a:solidFill>
                <a:latin typeface="+mj-lt"/>
                <a:ea typeface="+mj-ea"/>
                <a:cs typeface="+mj-cs"/>
              </a:rPr>
              <a:t>Why Should We Care?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828044" y="2100807"/>
            <a:ext cx="3816096" cy="4255541"/>
          </a:xfrm>
        </p:spPr>
        <p:txBody>
          <a:bodyPr vert="horz" lIns="91440" tIns="45720" rIns="91440" bIns="45720" rtlCol="0">
            <a:normAutofit fontScale="92500" lnSpcReduction="20000"/>
          </a:bodyPr>
          <a:lstStyle/>
          <a:p>
            <a:pPr marL="114300"/>
            <a:r>
              <a:rPr lang="en-US" sz="1600" dirty="0"/>
              <a:t>International Sports are a Common Venue for Strengthening Global Ties and Unity </a:t>
            </a:r>
          </a:p>
          <a:p>
            <a:pPr marL="1028700" lvl="1"/>
            <a:r>
              <a:rPr lang="en-US" sz="1600" dirty="0"/>
              <a:t>International games like the Olympics and the FIFA World Cup give the opportunity for friendly competition and cultural exchange</a:t>
            </a:r>
          </a:p>
          <a:p>
            <a:pPr marL="1028700" lvl="1"/>
            <a:r>
              <a:rPr lang="en-US" sz="1600" dirty="0"/>
              <a:t>Each participating country gets an elevation in their profile allowing for future benefits in economic and global relations</a:t>
            </a:r>
          </a:p>
          <a:p>
            <a:pPr marL="1028700" lvl="1"/>
            <a:r>
              <a:rPr lang="en-US" sz="1600" dirty="0"/>
              <a:t>Rugby is known for its inclusivity and celebratory culture making it an ideal vector for embracing cultural exchange between countries</a:t>
            </a:r>
          </a:p>
          <a:p>
            <a:pPr marL="1028700" lvl="1"/>
            <a:r>
              <a:rPr lang="en-US" sz="1600" dirty="0"/>
              <a:t>Rugby is the fastest growing sport in the United states with expressed interest in hosting the 2031 Men’s Rugby World Cup and the 2033 Women’s Rugby World Cup</a:t>
            </a:r>
          </a:p>
          <a:p>
            <a:pPr marL="1028700" lvl="1"/>
            <a:endParaRPr lang="en-US" sz="1600" dirty="0"/>
          </a:p>
          <a:p>
            <a:pPr marL="1028700" lvl="1"/>
            <a:endParaRPr lang="en-US" sz="1400" dirty="0"/>
          </a:p>
          <a:p>
            <a:pPr marL="342900" indent="-228600">
              <a:buFont typeface="Arial" panose="020B0604020202020204" pitchFamily="34" charset="0"/>
              <a:buChar char="•"/>
            </a:pPr>
            <a:endParaRPr lang="en-US" sz="1400" dirty="0"/>
          </a:p>
        </p:txBody>
      </p:sp>
      <p:pic>
        <p:nvPicPr>
          <p:cNvPr id="3" name="Picture 2" descr="A group of people posing for a photo&#10;&#10;Description automatically generated">
            <a:extLst>
              <a:ext uri="{FF2B5EF4-FFF2-40B4-BE49-F238E27FC236}">
                <a16:creationId xmlns:a16="http://schemas.microsoft.com/office/drawing/2014/main" id="{66FDD1F4-B08A-DD69-45C1-464A3EFB5B04}"/>
              </a:ext>
            </a:extLst>
          </p:cNvPr>
          <p:cNvPicPr>
            <a:picLocks noChangeAspect="1"/>
          </p:cNvPicPr>
          <p:nvPr/>
        </p:nvPicPr>
        <p:blipFill rotWithShape="1">
          <a:blip r:embed="rId3"/>
          <a:srcRect t="2515" r="-1" b="1119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descr="A group of people in a circle&#10;&#10;Description automatically generated">
            <a:extLst>
              <a:ext uri="{FF2B5EF4-FFF2-40B4-BE49-F238E27FC236}">
                <a16:creationId xmlns:a16="http://schemas.microsoft.com/office/drawing/2014/main" id="{691E9226-5871-7B70-0FE3-CA26AD056CA7}"/>
              </a:ext>
            </a:extLst>
          </p:cNvPr>
          <p:cNvPicPr>
            <a:picLocks noChangeAspect="1"/>
          </p:cNvPicPr>
          <p:nvPr/>
        </p:nvPicPr>
        <p:blipFill rotWithShape="1">
          <a:blip r:embed="rId4"/>
          <a:srcRect t="8999" b="18318"/>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B9713C8C-8E70-45D5-AE59-23E60168254E}"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398912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a:solidFill>
                  <a:schemeClr val="tx1"/>
                </a:solidFill>
                <a:latin typeface="+mj-lt"/>
                <a:ea typeface="+mj-ea"/>
                <a:cs typeface="+mj-cs"/>
              </a:rPr>
              <a:t>Why Should We Care?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838201" y="2482589"/>
            <a:ext cx="3816096" cy="3694373"/>
          </a:xfrm>
        </p:spPr>
        <p:txBody>
          <a:bodyPr vert="horz" lIns="91440" tIns="45720" rIns="91440" bIns="45720" rtlCol="0">
            <a:normAutofit/>
          </a:bodyPr>
          <a:lstStyle/>
          <a:p>
            <a:pPr marL="114300"/>
            <a:r>
              <a:rPr lang="en-US" sz="1700" dirty="0"/>
              <a:t>Rugby is Quite Possibly the Most Entertaining and Physically Impressive Sport in the World</a:t>
            </a:r>
          </a:p>
          <a:p>
            <a:pPr marL="1028700" lvl="1"/>
            <a:r>
              <a:rPr lang="en-US" sz="1700" dirty="0"/>
              <a:t>Imagine combining the best parts of football, soccer, and wrestling into one sport with the same physical demands and spectacle</a:t>
            </a:r>
          </a:p>
          <a:p>
            <a:pPr marL="1028700" lvl="1"/>
            <a:r>
              <a:rPr lang="en-US" sz="1700" dirty="0"/>
              <a:t>Rugby &gt; American Football (Most Popular Sport)</a:t>
            </a:r>
          </a:p>
          <a:p>
            <a:pPr marL="1028700" lvl="1"/>
            <a:r>
              <a:rPr lang="en-US" sz="1700" dirty="0"/>
              <a:t>Examples: Top Ten Scores From Previous World Cups</a:t>
            </a:r>
          </a:p>
          <a:p>
            <a:pPr lvl="1"/>
            <a:r>
              <a:rPr lang="en-US" sz="1700" dirty="0">
                <a:hlinkClick r:id="rId3"/>
              </a:rPr>
              <a:t>https://www.youtube.com/watch?v=dexpn0Vv7a4</a:t>
            </a:r>
            <a:endParaRPr lang="en-US" sz="1700" dirty="0"/>
          </a:p>
          <a:p>
            <a:pPr lvl="1"/>
            <a:endParaRPr lang="en-US" sz="1700" dirty="0"/>
          </a:p>
          <a:p>
            <a:pPr marL="1028700" lvl="1"/>
            <a:endParaRPr lang="en-US" sz="1700" dirty="0"/>
          </a:p>
          <a:p>
            <a:pPr marL="342900" indent="-228600">
              <a:buFont typeface="Arial" panose="020B0604020202020204" pitchFamily="34" charset="0"/>
              <a:buChar char="•"/>
            </a:pPr>
            <a:endParaRPr lang="en-US" sz="1700" dirty="0"/>
          </a:p>
        </p:txBody>
      </p:sp>
      <p:pic>
        <p:nvPicPr>
          <p:cNvPr id="5" name="Picture 4" descr="A group of men playing rugby&#10;&#10;Description automatically generated">
            <a:extLst>
              <a:ext uri="{FF2B5EF4-FFF2-40B4-BE49-F238E27FC236}">
                <a16:creationId xmlns:a16="http://schemas.microsoft.com/office/drawing/2014/main" id="{23BB98B7-E845-0A02-16D3-93B5072D44BE}"/>
              </a:ext>
            </a:extLst>
          </p:cNvPr>
          <p:cNvPicPr>
            <a:picLocks noChangeAspect="1"/>
          </p:cNvPicPr>
          <p:nvPr/>
        </p:nvPicPr>
        <p:blipFill rotWithShape="1">
          <a:blip r:embed="rId4"/>
          <a:srcRect t="966" r="-1" b="8912"/>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3" name="Picture 2" descr="A person in a uniform diving for a ball&#10;&#10;Description automatically generated">
            <a:extLst>
              <a:ext uri="{FF2B5EF4-FFF2-40B4-BE49-F238E27FC236}">
                <a16:creationId xmlns:a16="http://schemas.microsoft.com/office/drawing/2014/main" id="{E0ACE1C1-A90E-227F-2807-C2D0D0B70C91}"/>
              </a:ext>
            </a:extLst>
          </p:cNvPr>
          <p:cNvPicPr>
            <a:picLocks noChangeAspect="1"/>
          </p:cNvPicPr>
          <p:nvPr/>
        </p:nvPicPr>
        <p:blipFill rotWithShape="1">
          <a:blip r:embed="rId5"/>
          <a:srcRect b="27317"/>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B9713C8C-8E70-45D5-AE59-23E60168254E}"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97004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49A8-3A18-D291-1749-2298A07ECA95}"/>
              </a:ext>
            </a:extLst>
          </p:cNvPr>
          <p:cNvSpPr>
            <a:spLocks noGrp="1"/>
          </p:cNvSpPr>
          <p:nvPr>
            <p:ph type="title"/>
          </p:nvPr>
        </p:nvSpPr>
        <p:spPr/>
        <p:txBody>
          <a:bodyPr/>
          <a:lstStyle/>
          <a:p>
            <a:r>
              <a:rPr lang="en-US" dirty="0"/>
              <a:t>About the Data</a:t>
            </a:r>
          </a:p>
        </p:txBody>
      </p:sp>
      <p:sp>
        <p:nvSpPr>
          <p:cNvPr id="5" name="Slide Number Placeholder 4">
            <a:extLst>
              <a:ext uri="{FF2B5EF4-FFF2-40B4-BE49-F238E27FC236}">
                <a16:creationId xmlns:a16="http://schemas.microsoft.com/office/drawing/2014/main" id="{D345BE8A-DF90-6CA0-4E50-A75399195478}"/>
              </a:ext>
            </a:extLst>
          </p:cNvPr>
          <p:cNvSpPr>
            <a:spLocks noGrp="1"/>
          </p:cNvSpPr>
          <p:nvPr>
            <p:ph type="sldNum" sz="quarter" idx="12"/>
          </p:nvPr>
        </p:nvSpPr>
        <p:spPr/>
        <p:txBody>
          <a:bodyPr/>
          <a:lstStyle/>
          <a:p>
            <a:fld id="{B9713C8C-8E70-45D5-AE59-23E60168254E}" type="slidenum">
              <a:rPr lang="en-US" smtClean="0"/>
              <a:t>6</a:t>
            </a:fld>
            <a:endParaRPr lang="en-US" dirty="0"/>
          </a:p>
        </p:txBody>
      </p:sp>
      <p:sp>
        <p:nvSpPr>
          <p:cNvPr id="6" name="Content Placeholder 5">
            <a:extLst>
              <a:ext uri="{FF2B5EF4-FFF2-40B4-BE49-F238E27FC236}">
                <a16:creationId xmlns:a16="http://schemas.microsoft.com/office/drawing/2014/main" id="{384C6F46-6607-B337-A934-F3FC2F4301C3}"/>
              </a:ext>
            </a:extLst>
          </p:cNvPr>
          <p:cNvSpPr>
            <a:spLocks noGrp="1"/>
          </p:cNvSpPr>
          <p:nvPr>
            <p:ph sz="quarter" idx="13"/>
          </p:nvPr>
        </p:nvSpPr>
        <p:spPr/>
        <p:txBody>
          <a:bodyPr/>
          <a:lstStyle/>
          <a:p>
            <a:r>
              <a:rPr lang="en-US" dirty="0"/>
              <a:t>Data Source: </a:t>
            </a:r>
            <a:r>
              <a:rPr lang="en-US" dirty="0">
                <a:hlinkClick r:id="rId3"/>
              </a:rPr>
              <a:t>https://www.kaggle.com/datasets/lylebegbie/international-rugby-union-results-from-18712022/code</a:t>
            </a:r>
            <a:endParaRPr lang="en-US" dirty="0"/>
          </a:p>
          <a:p>
            <a:r>
              <a:rPr lang="en-US" dirty="0"/>
              <a:t>Size of the Data Frame:</a:t>
            </a:r>
          </a:p>
          <a:p>
            <a:r>
              <a:rPr lang="en-US" dirty="0"/>
              <a:t>2727 observations (rows) and 11 variables (columns)</a:t>
            </a:r>
          </a:p>
          <a:p>
            <a:r>
              <a:rPr lang="en-US" dirty="0"/>
              <a:t>The records go back to 1871 and go to 2023</a:t>
            </a:r>
          </a:p>
        </p:txBody>
      </p:sp>
    </p:spTree>
    <p:extLst>
      <p:ext uri="{BB962C8B-B14F-4D97-AF65-F5344CB8AC3E}">
        <p14:creationId xmlns:p14="http://schemas.microsoft.com/office/powerpoint/2010/main" val="418644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2446E1-D6D1-6CA4-D6C3-9FA101C0BCD3}"/>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mj-lt"/>
                <a:ea typeface="+mj-ea"/>
                <a:cs typeface="+mj-cs"/>
              </a:rPr>
              <a:t>A Sample Visualization</a:t>
            </a:r>
          </a:p>
        </p:txBody>
      </p:sp>
      <p:sp>
        <p:nvSpPr>
          <p:cNvPr id="15" name="Content Placeholder 14">
            <a:extLst>
              <a:ext uri="{FF2B5EF4-FFF2-40B4-BE49-F238E27FC236}">
                <a16:creationId xmlns:a16="http://schemas.microsoft.com/office/drawing/2014/main" id="{5572A289-8266-D4CE-CFC8-A136AF53A273}"/>
              </a:ext>
            </a:extLst>
          </p:cNvPr>
          <p:cNvSpPr>
            <a:spLocks noGrp="1"/>
          </p:cNvSpPr>
          <p:nvPr>
            <p:ph sz="half" idx="1"/>
          </p:nvPr>
        </p:nvSpPr>
        <p:spPr>
          <a:xfrm>
            <a:off x="862366" y="2194102"/>
            <a:ext cx="3427001" cy="3908586"/>
          </a:xfrm>
        </p:spPr>
        <p:txBody>
          <a:bodyPr vert="horz" lIns="91440" tIns="45720" rIns="91440" bIns="45720" rtlCol="0">
            <a:normAutofit lnSpcReduction="10000"/>
          </a:bodyPr>
          <a:lstStyle/>
          <a:p>
            <a:r>
              <a:rPr lang="en-US" sz="1600" dirty="0"/>
              <a:t>Original Columns:</a:t>
            </a:r>
          </a:p>
          <a:p>
            <a:pPr lvl="1"/>
            <a:r>
              <a:rPr lang="en-US" sz="1600" dirty="0"/>
              <a:t>Date – Day of Rugby Game (YYYY-MM-DD)</a:t>
            </a:r>
          </a:p>
          <a:p>
            <a:pPr lvl="1"/>
            <a:r>
              <a:rPr lang="en-US" sz="1600" dirty="0"/>
              <a:t>Home Team</a:t>
            </a:r>
          </a:p>
          <a:p>
            <a:pPr lvl="1"/>
            <a:r>
              <a:rPr lang="en-US" sz="1600" dirty="0"/>
              <a:t>Away Team </a:t>
            </a:r>
          </a:p>
          <a:p>
            <a:pPr lvl="1"/>
            <a:r>
              <a:rPr lang="en-US" sz="1600" dirty="0"/>
              <a:t>Home Score</a:t>
            </a:r>
          </a:p>
          <a:p>
            <a:pPr lvl="1"/>
            <a:r>
              <a:rPr lang="en-US" sz="1600" dirty="0"/>
              <a:t>Away Score</a:t>
            </a:r>
          </a:p>
          <a:p>
            <a:pPr lvl="1"/>
            <a:r>
              <a:rPr lang="en-US" sz="1600" dirty="0"/>
              <a:t>Competition – Tournament or Friendly Game</a:t>
            </a:r>
          </a:p>
          <a:p>
            <a:pPr lvl="1"/>
            <a:r>
              <a:rPr lang="en-US" sz="1600" dirty="0"/>
              <a:t>Stadium – Venue of the Rugby Game</a:t>
            </a:r>
          </a:p>
          <a:p>
            <a:pPr lvl="1"/>
            <a:r>
              <a:rPr lang="en-US" sz="1600" dirty="0"/>
              <a:t>City </a:t>
            </a:r>
          </a:p>
          <a:p>
            <a:pPr lvl="1"/>
            <a:r>
              <a:rPr lang="en-US" sz="1600" dirty="0"/>
              <a:t>Country </a:t>
            </a:r>
          </a:p>
          <a:p>
            <a:pPr lvl="1"/>
            <a:r>
              <a:rPr lang="en-US" sz="1600" dirty="0"/>
              <a:t>Neutral (True/False)</a:t>
            </a:r>
          </a:p>
          <a:p>
            <a:pPr lvl="1"/>
            <a:r>
              <a:rPr lang="en-US" sz="1600" dirty="0"/>
              <a:t>World Cup (True/False)</a:t>
            </a:r>
          </a:p>
          <a:p>
            <a:pPr lvl="1"/>
            <a:endParaRPr lang="en-US" sz="1400" dirty="0"/>
          </a:p>
        </p:txBody>
      </p:sp>
      <p:sp>
        <p:nvSpPr>
          <p:cNvPr id="7" name="Slide Number Placeholder 6">
            <a:extLst>
              <a:ext uri="{FF2B5EF4-FFF2-40B4-BE49-F238E27FC236}">
                <a16:creationId xmlns:a16="http://schemas.microsoft.com/office/drawing/2014/main" id="{B7C5D01E-0F2A-18FF-4039-2A044476E4C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graphicFrame>
        <p:nvGraphicFramePr>
          <p:cNvPr id="13" name="Table 13">
            <a:extLst>
              <a:ext uri="{FF2B5EF4-FFF2-40B4-BE49-F238E27FC236}">
                <a16:creationId xmlns:a16="http://schemas.microsoft.com/office/drawing/2014/main" id="{9AA5E9E2-90BC-0FD2-C399-4EA04EE78F95}"/>
              </a:ext>
            </a:extLst>
          </p:cNvPr>
          <p:cNvGraphicFramePr>
            <a:graphicFrameLocks noGrp="1"/>
          </p:cNvGraphicFramePr>
          <p:nvPr>
            <p:ph sz="half" idx="2"/>
            <p:extLst>
              <p:ext uri="{D42A27DB-BD31-4B8C-83A1-F6EECF244321}">
                <p14:modId xmlns:p14="http://schemas.microsoft.com/office/powerpoint/2010/main" val="2666571039"/>
              </p:ext>
            </p:extLst>
          </p:nvPr>
        </p:nvGraphicFramePr>
        <p:xfrm>
          <a:off x="4856482" y="2082800"/>
          <a:ext cx="7213598" cy="2692399"/>
        </p:xfrm>
        <a:graphic>
          <a:graphicData uri="http://schemas.openxmlformats.org/drawingml/2006/table">
            <a:tbl>
              <a:tblPr firstRow="1" bandRow="1">
                <a:tableStyleId>{5C22544A-7EE6-4342-B048-85BDC9FD1C3A}</a:tableStyleId>
              </a:tblPr>
              <a:tblGrid>
                <a:gridCol w="375406">
                  <a:extLst>
                    <a:ext uri="{9D8B030D-6E8A-4147-A177-3AD203B41FA5}">
                      <a16:colId xmlns:a16="http://schemas.microsoft.com/office/drawing/2014/main" val="3552810654"/>
                    </a:ext>
                  </a:extLst>
                </a:gridCol>
                <a:gridCol w="690957">
                  <a:extLst>
                    <a:ext uri="{9D8B030D-6E8A-4147-A177-3AD203B41FA5}">
                      <a16:colId xmlns:a16="http://schemas.microsoft.com/office/drawing/2014/main" val="4210942433"/>
                    </a:ext>
                  </a:extLst>
                </a:gridCol>
                <a:gridCol w="663409">
                  <a:extLst>
                    <a:ext uri="{9D8B030D-6E8A-4147-A177-3AD203B41FA5}">
                      <a16:colId xmlns:a16="http://schemas.microsoft.com/office/drawing/2014/main" val="551114130"/>
                    </a:ext>
                  </a:extLst>
                </a:gridCol>
                <a:gridCol w="700974">
                  <a:extLst>
                    <a:ext uri="{9D8B030D-6E8A-4147-A177-3AD203B41FA5}">
                      <a16:colId xmlns:a16="http://schemas.microsoft.com/office/drawing/2014/main" val="2933658467"/>
                    </a:ext>
                  </a:extLst>
                </a:gridCol>
                <a:gridCol w="673426">
                  <a:extLst>
                    <a:ext uri="{9D8B030D-6E8A-4147-A177-3AD203B41FA5}">
                      <a16:colId xmlns:a16="http://schemas.microsoft.com/office/drawing/2014/main" val="1972606454"/>
                    </a:ext>
                  </a:extLst>
                </a:gridCol>
                <a:gridCol w="1225640">
                  <a:extLst>
                    <a:ext uri="{9D8B030D-6E8A-4147-A177-3AD203B41FA5}">
                      <a16:colId xmlns:a16="http://schemas.microsoft.com/office/drawing/2014/main" val="1302231624"/>
                    </a:ext>
                  </a:extLst>
                </a:gridCol>
                <a:gridCol w="721009">
                  <a:extLst>
                    <a:ext uri="{9D8B030D-6E8A-4147-A177-3AD203B41FA5}">
                      <a16:colId xmlns:a16="http://schemas.microsoft.com/office/drawing/2014/main" val="662370138"/>
                    </a:ext>
                  </a:extLst>
                </a:gridCol>
                <a:gridCol w="590781">
                  <a:extLst>
                    <a:ext uri="{9D8B030D-6E8A-4147-A177-3AD203B41FA5}">
                      <a16:colId xmlns:a16="http://schemas.microsoft.com/office/drawing/2014/main" val="3903014453"/>
                    </a:ext>
                  </a:extLst>
                </a:gridCol>
                <a:gridCol w="514399">
                  <a:extLst>
                    <a:ext uri="{9D8B030D-6E8A-4147-A177-3AD203B41FA5}">
                      <a16:colId xmlns:a16="http://schemas.microsoft.com/office/drawing/2014/main" val="1456245768"/>
                    </a:ext>
                  </a:extLst>
                </a:gridCol>
                <a:gridCol w="445528">
                  <a:extLst>
                    <a:ext uri="{9D8B030D-6E8A-4147-A177-3AD203B41FA5}">
                      <a16:colId xmlns:a16="http://schemas.microsoft.com/office/drawing/2014/main" val="224823170"/>
                    </a:ext>
                  </a:extLst>
                </a:gridCol>
                <a:gridCol w="612069">
                  <a:extLst>
                    <a:ext uri="{9D8B030D-6E8A-4147-A177-3AD203B41FA5}">
                      <a16:colId xmlns:a16="http://schemas.microsoft.com/office/drawing/2014/main" val="2089203486"/>
                    </a:ext>
                  </a:extLst>
                </a:gridCol>
              </a:tblGrid>
              <a:tr h="268519">
                <a:tc>
                  <a:txBody>
                    <a:bodyPr/>
                    <a:lstStyle/>
                    <a:p>
                      <a:pPr algn="ctr" fontAlgn="b"/>
                      <a:r>
                        <a:rPr lang="en-US" sz="800" b="0" i="0" u="none" strike="noStrike">
                          <a:solidFill>
                            <a:srgbClr val="000000"/>
                          </a:solidFill>
                          <a:effectLst/>
                          <a:latin typeface="Calibri" panose="020F0502020204030204" pitchFamily="34" charset="0"/>
                        </a:rPr>
                        <a:t>date</a:t>
                      </a:r>
                    </a:p>
                  </a:txBody>
                  <a:tcPr marL="5129" marR="5129" marT="5129" marB="0" anchor="ctr"/>
                </a:tc>
                <a:tc>
                  <a:txBody>
                    <a:bodyPr/>
                    <a:lstStyle/>
                    <a:p>
                      <a:pPr algn="ctr" fontAlgn="b"/>
                      <a:r>
                        <a:rPr lang="en-US" sz="800" b="0" i="0" u="none" strike="noStrike" dirty="0" err="1">
                          <a:solidFill>
                            <a:srgbClr val="000000"/>
                          </a:solidFill>
                          <a:effectLst/>
                          <a:latin typeface="Calibri" panose="020F0502020204030204" pitchFamily="34" charset="0"/>
                        </a:rPr>
                        <a:t>home_team</a:t>
                      </a:r>
                      <a:endParaRPr lang="en-US" sz="800" b="0" i="0" u="none" strike="noStrike" dirty="0">
                        <a:solidFill>
                          <a:srgbClr val="000000"/>
                        </a:solidFill>
                        <a:effectLst/>
                        <a:latin typeface="Calibri" panose="020F0502020204030204" pitchFamily="34" charset="0"/>
                      </a:endParaRP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away_team</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home_score</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away_score</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competition</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stadium</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city</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country</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neutral</a:t>
                      </a:r>
                    </a:p>
                  </a:txBody>
                  <a:tcPr marL="5129" marR="5129" marT="5129" marB="0" anchor="ctr"/>
                </a:tc>
                <a:tc>
                  <a:txBody>
                    <a:bodyPr/>
                    <a:lstStyle/>
                    <a:p>
                      <a:pPr algn="ctr" fontAlgn="b"/>
                      <a:r>
                        <a:rPr lang="en-US" sz="800" b="0" i="0" u="none" strike="noStrike" dirty="0" err="1">
                          <a:solidFill>
                            <a:srgbClr val="000000"/>
                          </a:solidFill>
                          <a:effectLst/>
                          <a:latin typeface="Calibri" panose="020F0502020204030204" pitchFamily="34" charset="0"/>
                        </a:rPr>
                        <a:t>world_cup</a:t>
                      </a:r>
                      <a:endParaRPr lang="en-US" sz="800" b="0" i="0" u="none" strike="noStrike" dirty="0">
                        <a:solidFill>
                          <a:srgbClr val="000000"/>
                        </a:solidFill>
                        <a:effectLst/>
                        <a:latin typeface="Calibri" panose="020F0502020204030204" pitchFamily="34" charset="0"/>
                      </a:endParaRPr>
                    </a:p>
                  </a:txBody>
                  <a:tcPr marL="5129" marR="5129" marT="5129" marB="0" anchor="ctr"/>
                </a:tc>
                <a:extLst>
                  <a:ext uri="{0D108BD9-81ED-4DB2-BD59-A6C34878D82A}">
                    <a16:rowId xmlns:a16="http://schemas.microsoft.com/office/drawing/2014/main" val="679494068"/>
                  </a:ext>
                </a:extLst>
              </a:tr>
              <a:tr h="484776">
                <a:tc>
                  <a:txBody>
                    <a:bodyPr/>
                    <a:lstStyle/>
                    <a:p>
                      <a:pPr algn="ctr" fontAlgn="b"/>
                      <a:r>
                        <a:rPr lang="en-US" sz="800" b="0" i="0" u="none" strike="noStrike">
                          <a:solidFill>
                            <a:srgbClr val="000000"/>
                          </a:solidFill>
                          <a:effectLst/>
                          <a:latin typeface="Calibri" panose="020F0502020204030204" pitchFamily="34" charset="0"/>
                        </a:rPr>
                        <a:t>1871-03-27</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0</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1871 Scotland v England International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Raeburn Place</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Edinburgh</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FALSE</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FALSE</a:t>
                      </a:r>
                    </a:p>
                  </a:txBody>
                  <a:tcPr marL="5129" marR="5129" marT="5129" marB="0" anchor="ctr"/>
                </a:tc>
                <a:extLst>
                  <a:ext uri="{0D108BD9-81ED-4DB2-BD59-A6C34878D82A}">
                    <a16:rowId xmlns:a16="http://schemas.microsoft.com/office/drawing/2014/main" val="3536910003"/>
                  </a:ext>
                </a:extLst>
              </a:tr>
              <a:tr h="484776">
                <a:tc>
                  <a:txBody>
                    <a:bodyPr/>
                    <a:lstStyle/>
                    <a:p>
                      <a:pPr algn="ctr" fontAlgn="b"/>
                      <a:r>
                        <a:rPr lang="en-US" sz="800" b="0" i="0" u="none" strike="noStrike">
                          <a:solidFill>
                            <a:srgbClr val="000000"/>
                          </a:solidFill>
                          <a:effectLst/>
                          <a:latin typeface="Calibri" panose="020F0502020204030204" pitchFamily="34" charset="0"/>
                        </a:rPr>
                        <a:t>1872-02-05</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2</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1871-72 Home Nations International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The Oval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London</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FALSE</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FALSE</a:t>
                      </a:r>
                    </a:p>
                  </a:txBody>
                  <a:tcPr marL="5129" marR="5129" marT="5129" marB="0" anchor="ctr"/>
                </a:tc>
                <a:extLst>
                  <a:ext uri="{0D108BD9-81ED-4DB2-BD59-A6C34878D82A}">
                    <a16:rowId xmlns:a16="http://schemas.microsoft.com/office/drawing/2014/main" val="758033410"/>
                  </a:ext>
                </a:extLst>
              </a:tr>
              <a:tr h="484776">
                <a:tc>
                  <a:txBody>
                    <a:bodyPr/>
                    <a:lstStyle/>
                    <a:p>
                      <a:pPr algn="ctr" fontAlgn="b"/>
                      <a:r>
                        <a:rPr lang="en-US" sz="800" b="0" i="0" u="none" strike="noStrike">
                          <a:solidFill>
                            <a:srgbClr val="000000"/>
                          </a:solidFill>
                          <a:effectLst/>
                          <a:latin typeface="Calibri" panose="020F0502020204030204" pitchFamily="34" charset="0"/>
                        </a:rPr>
                        <a:t>1873-03-03</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0</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0</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1872-73 Home Nations International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West of Scotland F.C.</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Glasgow</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FALSE</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FALSE</a:t>
                      </a:r>
                    </a:p>
                  </a:txBody>
                  <a:tcPr marL="5129" marR="5129" marT="5129" marB="0" anchor="ctr"/>
                </a:tc>
                <a:extLst>
                  <a:ext uri="{0D108BD9-81ED-4DB2-BD59-A6C34878D82A}">
                    <a16:rowId xmlns:a16="http://schemas.microsoft.com/office/drawing/2014/main" val="324817486"/>
                  </a:ext>
                </a:extLst>
              </a:tr>
              <a:tr h="484776">
                <a:tc>
                  <a:txBody>
                    <a:bodyPr/>
                    <a:lstStyle/>
                    <a:p>
                      <a:pPr algn="ctr" fontAlgn="b"/>
                      <a:r>
                        <a:rPr lang="en-US" sz="800" b="0" i="0" u="none" strike="noStrike">
                          <a:solidFill>
                            <a:srgbClr val="000000"/>
                          </a:solidFill>
                          <a:effectLst/>
                          <a:latin typeface="Calibri" panose="020F0502020204030204" pitchFamily="34" charset="0"/>
                        </a:rPr>
                        <a:t>1874-02-23</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Scotland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0</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1873-74 Home Nations International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The Oval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London</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FALSE</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FALSE</a:t>
                      </a:r>
                    </a:p>
                  </a:txBody>
                  <a:tcPr marL="5129" marR="5129" marT="5129" marB="0" anchor="ctr"/>
                </a:tc>
                <a:extLst>
                  <a:ext uri="{0D108BD9-81ED-4DB2-BD59-A6C34878D82A}">
                    <a16:rowId xmlns:a16="http://schemas.microsoft.com/office/drawing/2014/main" val="1079124460"/>
                  </a:ext>
                </a:extLst>
              </a:tr>
              <a:tr h="484776">
                <a:tc>
                  <a:txBody>
                    <a:bodyPr/>
                    <a:lstStyle/>
                    <a:p>
                      <a:pPr algn="ctr" fontAlgn="b"/>
                      <a:r>
                        <a:rPr lang="en-US" sz="800" b="0" i="0" u="none" strike="noStrike">
                          <a:solidFill>
                            <a:srgbClr val="000000"/>
                          </a:solidFill>
                          <a:effectLst/>
                          <a:latin typeface="Calibri" panose="020F0502020204030204" pitchFamily="34" charset="0"/>
                        </a:rPr>
                        <a:t>1875-02-15</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Ireland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2</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0</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1874-75 Home Nations rugby union matches</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The Oval</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London</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England</a:t>
                      </a:r>
                    </a:p>
                  </a:txBody>
                  <a:tcPr marL="5129" marR="5129" marT="5129" marB="0" anchor="ctr"/>
                </a:tc>
                <a:tc>
                  <a:txBody>
                    <a:bodyPr/>
                    <a:lstStyle/>
                    <a:p>
                      <a:pPr algn="ctr" fontAlgn="b"/>
                      <a:r>
                        <a:rPr lang="en-US" sz="800" b="0" i="0" u="none" strike="noStrike">
                          <a:solidFill>
                            <a:srgbClr val="000000"/>
                          </a:solidFill>
                          <a:effectLst/>
                          <a:latin typeface="Calibri" panose="020F0502020204030204" pitchFamily="34" charset="0"/>
                        </a:rPr>
                        <a:t>FALSE</a:t>
                      </a:r>
                    </a:p>
                  </a:txBody>
                  <a:tcPr marL="5129" marR="5129" marT="5129" marB="0" anchor="ctr"/>
                </a:tc>
                <a:tc>
                  <a:txBody>
                    <a:bodyPr/>
                    <a:lstStyle/>
                    <a:p>
                      <a:pPr algn="ctr" fontAlgn="b"/>
                      <a:r>
                        <a:rPr lang="en-US" sz="800" b="0" i="0" u="none" strike="noStrike" dirty="0">
                          <a:solidFill>
                            <a:srgbClr val="000000"/>
                          </a:solidFill>
                          <a:effectLst/>
                          <a:latin typeface="Calibri" panose="020F0502020204030204" pitchFamily="34" charset="0"/>
                        </a:rPr>
                        <a:t>FALSE</a:t>
                      </a:r>
                    </a:p>
                  </a:txBody>
                  <a:tcPr marL="5129" marR="5129" marT="5129" marB="0" anchor="ctr"/>
                </a:tc>
                <a:extLst>
                  <a:ext uri="{0D108BD9-81ED-4DB2-BD59-A6C34878D82A}">
                    <a16:rowId xmlns:a16="http://schemas.microsoft.com/office/drawing/2014/main" val="3823748582"/>
                  </a:ext>
                </a:extLst>
              </a:tr>
            </a:tbl>
          </a:graphicData>
        </a:graphic>
      </p:graphicFrame>
    </p:spTree>
    <p:extLst>
      <p:ext uri="{BB962C8B-B14F-4D97-AF65-F5344CB8AC3E}">
        <p14:creationId xmlns:p14="http://schemas.microsoft.com/office/powerpoint/2010/main" val="1246546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D649A8-3A18-D291-1749-2298A07ECA95}"/>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3400" kern="1200">
                <a:solidFill>
                  <a:schemeClr val="tx1"/>
                </a:solidFill>
                <a:latin typeface="+mj-lt"/>
                <a:ea typeface="+mj-ea"/>
                <a:cs typeface="+mj-cs"/>
              </a:rPr>
              <a:t>Cleaning and Organizing the Data</a:t>
            </a:r>
          </a:p>
        </p:txBody>
      </p:sp>
      <p:sp>
        <p:nvSpPr>
          <p:cNvPr id="6" name="Content Placeholder 5">
            <a:extLst>
              <a:ext uri="{FF2B5EF4-FFF2-40B4-BE49-F238E27FC236}">
                <a16:creationId xmlns:a16="http://schemas.microsoft.com/office/drawing/2014/main" id="{384C6F46-6607-B337-A934-F3FC2F4301C3}"/>
              </a:ext>
            </a:extLst>
          </p:cNvPr>
          <p:cNvSpPr>
            <a:spLocks noGrp="1"/>
          </p:cNvSpPr>
          <p:nvPr>
            <p:ph sz="quarter" idx="13"/>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1400" dirty="0"/>
              <a:t>Initially cleaned the data and noticed NA values were in the competition column as they were “friendly matches” and not part of any formal competition</a:t>
            </a:r>
          </a:p>
          <a:p>
            <a:pPr indent="-228600">
              <a:buFont typeface="Arial" panose="020B0604020202020204" pitchFamily="34" charset="0"/>
              <a:buChar char="•"/>
            </a:pPr>
            <a:r>
              <a:rPr lang="en-US" sz="1400" dirty="0"/>
              <a:t>Added 3 new columns</a:t>
            </a:r>
          </a:p>
          <a:p>
            <a:pPr marL="285750" indent="-228600">
              <a:buFont typeface="Arial" panose="020B0604020202020204" pitchFamily="34" charset="0"/>
              <a:buChar char="•"/>
            </a:pPr>
            <a:r>
              <a:rPr lang="en-US" sz="1400" dirty="0" err="1"/>
              <a:t>Winning_side</a:t>
            </a:r>
            <a:r>
              <a:rPr lang="en-US" sz="1400" dirty="0"/>
              <a:t>: used the </a:t>
            </a:r>
            <a:r>
              <a:rPr lang="en-US" sz="1400" dirty="0" err="1"/>
              <a:t>home_team</a:t>
            </a:r>
            <a:r>
              <a:rPr lang="en-US" sz="1400" dirty="0"/>
              <a:t>, </a:t>
            </a:r>
            <a:r>
              <a:rPr lang="en-US" sz="1400" dirty="0" err="1"/>
              <a:t>away_team</a:t>
            </a:r>
            <a:r>
              <a:rPr lang="en-US" sz="1400" dirty="0"/>
              <a:t>, </a:t>
            </a:r>
            <a:r>
              <a:rPr lang="en-US" sz="1400" dirty="0" err="1"/>
              <a:t>home_score</a:t>
            </a:r>
            <a:r>
              <a:rPr lang="en-US" sz="1400" dirty="0"/>
              <a:t>, and </a:t>
            </a:r>
            <a:r>
              <a:rPr lang="en-US" sz="1400" dirty="0" err="1"/>
              <a:t>away_score</a:t>
            </a:r>
            <a:r>
              <a:rPr lang="en-US" sz="1400" dirty="0"/>
              <a:t> to determine which team won (home or away)</a:t>
            </a:r>
          </a:p>
          <a:p>
            <a:pPr marL="285750" indent="-228600">
              <a:buFont typeface="Arial" panose="020B0604020202020204" pitchFamily="34" charset="0"/>
              <a:buChar char="•"/>
            </a:pPr>
            <a:r>
              <a:rPr lang="en-US" sz="1400" dirty="0" err="1"/>
              <a:t>Winning_team</a:t>
            </a:r>
            <a:r>
              <a:rPr lang="en-US" sz="1400" dirty="0"/>
              <a:t>: used the same columns as before to identify the team that won </a:t>
            </a:r>
          </a:p>
          <a:p>
            <a:pPr marL="285750" indent="-228600">
              <a:buFont typeface="Arial" panose="020B0604020202020204" pitchFamily="34" charset="0"/>
              <a:buChar char="•"/>
            </a:pPr>
            <a:r>
              <a:rPr lang="en-US" sz="1400" dirty="0"/>
              <a:t>Outcome: A combination of the winning side and winning team columns for a concise summary of the game’s outcome</a:t>
            </a:r>
          </a:p>
        </p:txBody>
      </p:sp>
      <p:sp>
        <p:nvSpPr>
          <p:cNvPr id="5" name="Slide Number Placeholder 4">
            <a:extLst>
              <a:ext uri="{FF2B5EF4-FFF2-40B4-BE49-F238E27FC236}">
                <a16:creationId xmlns:a16="http://schemas.microsoft.com/office/drawing/2014/main" id="{D345BE8A-DF90-6CA0-4E50-A753991954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sz="1000">
                <a:solidFill>
                  <a:schemeClr val="tx1">
                    <a:lumMod val="50000"/>
                    <a:lumOff val="50000"/>
                  </a:schemeClr>
                </a:solidFill>
              </a:rPr>
              <a:pPr>
                <a:spcAft>
                  <a:spcPts val="600"/>
                </a:spcAft>
              </a:pPr>
              <a:t>8</a:t>
            </a:fld>
            <a:endParaRPr lang="en-US" sz="1000">
              <a:solidFill>
                <a:schemeClr val="tx1">
                  <a:lumMod val="50000"/>
                  <a:lumOff val="50000"/>
                </a:schemeClr>
              </a:solidFill>
            </a:endParaRPr>
          </a:p>
        </p:txBody>
      </p:sp>
      <p:graphicFrame>
        <p:nvGraphicFramePr>
          <p:cNvPr id="7" name="Table 7">
            <a:extLst>
              <a:ext uri="{FF2B5EF4-FFF2-40B4-BE49-F238E27FC236}">
                <a16:creationId xmlns:a16="http://schemas.microsoft.com/office/drawing/2014/main" id="{F46ADDF5-2868-B429-75FD-B0C686BA104E}"/>
              </a:ext>
            </a:extLst>
          </p:cNvPr>
          <p:cNvGraphicFramePr>
            <a:graphicFrameLocks noGrp="1"/>
          </p:cNvGraphicFramePr>
          <p:nvPr>
            <p:extLst>
              <p:ext uri="{D42A27DB-BD31-4B8C-83A1-F6EECF244321}">
                <p14:modId xmlns:p14="http://schemas.microsoft.com/office/powerpoint/2010/main" val="403001275"/>
              </p:ext>
            </p:extLst>
          </p:nvPr>
        </p:nvGraphicFramePr>
        <p:xfrm>
          <a:off x="5445457" y="2013766"/>
          <a:ext cx="6155142" cy="2854213"/>
        </p:xfrm>
        <a:graphic>
          <a:graphicData uri="http://schemas.openxmlformats.org/drawingml/2006/table">
            <a:tbl>
              <a:tblPr firstRow="1" bandRow="1">
                <a:tableStyleId>{5C22544A-7EE6-4342-B048-85BDC9FD1C3A}</a:tableStyleId>
              </a:tblPr>
              <a:tblGrid>
                <a:gridCol w="2013161">
                  <a:extLst>
                    <a:ext uri="{9D8B030D-6E8A-4147-A177-3AD203B41FA5}">
                      <a16:colId xmlns:a16="http://schemas.microsoft.com/office/drawing/2014/main" val="4188441738"/>
                    </a:ext>
                  </a:extLst>
                </a:gridCol>
                <a:gridCol w="2047178">
                  <a:extLst>
                    <a:ext uri="{9D8B030D-6E8A-4147-A177-3AD203B41FA5}">
                      <a16:colId xmlns:a16="http://schemas.microsoft.com/office/drawing/2014/main" val="1211507421"/>
                    </a:ext>
                  </a:extLst>
                </a:gridCol>
                <a:gridCol w="2094803">
                  <a:extLst>
                    <a:ext uri="{9D8B030D-6E8A-4147-A177-3AD203B41FA5}">
                      <a16:colId xmlns:a16="http://schemas.microsoft.com/office/drawing/2014/main" val="4242607434"/>
                    </a:ext>
                  </a:extLst>
                </a:gridCol>
              </a:tblGrid>
              <a:tr h="74784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100" b="1" i="0" u="none" strike="noStrike" kern="1200" dirty="0" err="1">
                          <a:solidFill>
                            <a:srgbClr val="FFFFFF"/>
                          </a:solidFill>
                          <a:effectLst/>
                          <a:latin typeface="Segoe UI" panose="020B0502040204020203" pitchFamily="34" charset="0"/>
                          <a:ea typeface="+mn-ea"/>
                          <a:cs typeface="+mn-cs"/>
                        </a:rPr>
                        <a:t>winning_side</a:t>
                      </a:r>
                      <a:endParaRPr lang="en-US" sz="2100" b="1" i="0" u="none" strike="noStrike" kern="1200" dirty="0">
                        <a:solidFill>
                          <a:srgbClr val="FFFFFF"/>
                        </a:solidFill>
                        <a:effectLst/>
                        <a:latin typeface="Segoe UI" panose="020B0502040204020203" pitchFamily="34" charset="0"/>
                        <a:ea typeface="+mn-ea"/>
                        <a:cs typeface="+mn-cs"/>
                      </a:endParaRPr>
                    </a:p>
                    <a:p>
                      <a:pPr marL="0" algn="l" defTabSz="914400" rtl="0" eaLnBrk="1" fontAlgn="ctr" latinLnBrk="0" hangingPunct="1"/>
                      <a:endParaRPr lang="en-US" sz="2100" b="1" i="0" u="none" strike="noStrike" kern="1200" dirty="0">
                        <a:solidFill>
                          <a:srgbClr val="FFFFFF"/>
                        </a:solidFill>
                        <a:effectLst/>
                        <a:latin typeface="Segoe UI" panose="020B0502040204020203" pitchFamily="34" charset="0"/>
                        <a:ea typeface="+mn-ea"/>
                        <a:cs typeface="+mn-cs"/>
                      </a:endParaRPr>
                    </a:p>
                  </a:txBody>
                  <a:tcPr marL="16328" marR="16328" marT="16328" marB="0"/>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100" b="1" i="0" u="none" strike="noStrike" kern="1200" dirty="0" err="1">
                          <a:solidFill>
                            <a:srgbClr val="FFFFFF"/>
                          </a:solidFill>
                          <a:effectLst/>
                          <a:latin typeface="Segoe UI" panose="020B0502040204020203" pitchFamily="34" charset="0"/>
                          <a:ea typeface="+mn-ea"/>
                          <a:cs typeface="+mn-cs"/>
                        </a:rPr>
                        <a:t>winning_team</a:t>
                      </a:r>
                      <a:endParaRPr lang="en-US" sz="2100" b="1" i="0" u="none" strike="noStrike" kern="1200" dirty="0">
                        <a:solidFill>
                          <a:srgbClr val="FFFFFF"/>
                        </a:solidFill>
                        <a:effectLst/>
                        <a:latin typeface="Segoe UI" panose="020B0502040204020203" pitchFamily="34" charset="0"/>
                        <a:ea typeface="+mn-ea"/>
                        <a:cs typeface="+mn-cs"/>
                      </a:endParaRPr>
                    </a:p>
                    <a:p>
                      <a:pPr algn="l" fontAlgn="ctr"/>
                      <a:endParaRPr lang="en-US" sz="2100" b="1" i="0" u="none" strike="noStrike" kern="1200" dirty="0">
                        <a:solidFill>
                          <a:srgbClr val="FFFFFF"/>
                        </a:solidFill>
                        <a:effectLst/>
                        <a:latin typeface="Segoe UI" panose="020B0502040204020203" pitchFamily="34" charset="0"/>
                        <a:ea typeface="+mn-ea"/>
                        <a:cs typeface="+mn-cs"/>
                      </a:endParaRPr>
                    </a:p>
                  </a:txBody>
                  <a:tcPr marL="16328" marR="16328" marT="16328" marB="0"/>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100" b="1" i="0" u="none" strike="noStrike" kern="1200" dirty="0">
                          <a:solidFill>
                            <a:srgbClr val="FFFFFF"/>
                          </a:solidFill>
                          <a:effectLst/>
                          <a:latin typeface="Segoe UI" panose="020B0502040204020203" pitchFamily="34" charset="0"/>
                          <a:ea typeface="+mn-ea"/>
                          <a:cs typeface="+mn-cs"/>
                        </a:rPr>
                        <a:t>outcome </a:t>
                      </a:r>
                    </a:p>
                    <a:p>
                      <a:pPr algn="l" fontAlgn="ctr"/>
                      <a:endParaRPr lang="en-US" sz="2100" b="1" i="0" u="none" strike="noStrike" kern="1200" dirty="0">
                        <a:solidFill>
                          <a:srgbClr val="FFFFFF"/>
                        </a:solidFill>
                        <a:effectLst/>
                        <a:latin typeface="Segoe UI" panose="020B0502040204020203" pitchFamily="34" charset="0"/>
                        <a:ea typeface="+mn-ea"/>
                        <a:cs typeface="+mn-cs"/>
                      </a:endParaRPr>
                    </a:p>
                  </a:txBody>
                  <a:tcPr marL="16328" marR="16328" marT="16328" marB="0"/>
                </a:tc>
                <a:extLst>
                  <a:ext uri="{0D108BD9-81ED-4DB2-BD59-A6C34878D82A}">
                    <a16:rowId xmlns:a16="http://schemas.microsoft.com/office/drawing/2014/main" val="3536623336"/>
                  </a:ext>
                </a:extLst>
              </a:tr>
              <a:tr h="421274">
                <a:tc>
                  <a:txBody>
                    <a:bodyPr/>
                    <a:lstStyle/>
                    <a:p>
                      <a:pPr algn="l" fontAlgn="ctr"/>
                      <a:r>
                        <a:rPr lang="en-US" sz="2100" b="0" i="0" u="none" strike="noStrike" dirty="0">
                          <a:solidFill>
                            <a:srgbClr val="000000"/>
                          </a:solidFill>
                          <a:effectLst/>
                          <a:latin typeface="Segoe UI" panose="020B0502040204020203" pitchFamily="34" charset="0"/>
                        </a:rPr>
                        <a:t>home</a:t>
                      </a:r>
                    </a:p>
                  </a:txBody>
                  <a:tcPr marL="16328" marR="16328" marT="16328" marB="0" anchor="ctr"/>
                </a:tc>
                <a:tc>
                  <a:txBody>
                    <a:bodyPr/>
                    <a:lstStyle/>
                    <a:p>
                      <a:pPr algn="l" fontAlgn="ctr"/>
                      <a:r>
                        <a:rPr lang="en-US" sz="2100" b="0" i="0" u="none" strike="noStrike" dirty="0">
                          <a:solidFill>
                            <a:srgbClr val="000000"/>
                          </a:solidFill>
                          <a:effectLst/>
                          <a:latin typeface="Segoe UI" panose="020B0502040204020203" pitchFamily="34" charset="0"/>
                        </a:rPr>
                        <a:t>Scotland</a:t>
                      </a:r>
                    </a:p>
                  </a:txBody>
                  <a:tcPr marL="16328" marR="16328" marT="16328" marB="0" anchor="ctr"/>
                </a:tc>
                <a:tc>
                  <a:txBody>
                    <a:bodyPr/>
                    <a:lstStyle/>
                    <a:p>
                      <a:pPr algn="l" fontAlgn="ctr"/>
                      <a:r>
                        <a:rPr lang="en-US" sz="2100" b="0" i="0" u="none" strike="noStrike" dirty="0">
                          <a:solidFill>
                            <a:srgbClr val="000000"/>
                          </a:solidFill>
                          <a:effectLst/>
                          <a:latin typeface="Segoe UI" panose="020B0502040204020203" pitchFamily="34" charset="0"/>
                        </a:rPr>
                        <a:t>Scotland-home</a:t>
                      </a:r>
                    </a:p>
                  </a:txBody>
                  <a:tcPr marL="16328" marR="16328" marT="16328" marB="0" anchor="ctr"/>
                </a:tc>
                <a:extLst>
                  <a:ext uri="{0D108BD9-81ED-4DB2-BD59-A6C34878D82A}">
                    <a16:rowId xmlns:a16="http://schemas.microsoft.com/office/drawing/2014/main" val="1070017922"/>
                  </a:ext>
                </a:extLst>
              </a:tr>
              <a:tr h="421274">
                <a:tc>
                  <a:txBody>
                    <a:bodyPr/>
                    <a:lstStyle/>
                    <a:p>
                      <a:pPr algn="l" fontAlgn="ctr"/>
                      <a:r>
                        <a:rPr lang="en-US" sz="2100" b="0" i="0" u="none" strike="noStrike">
                          <a:solidFill>
                            <a:srgbClr val="000000"/>
                          </a:solidFill>
                          <a:effectLst/>
                          <a:latin typeface="Segoe UI" panose="020B0502040204020203" pitchFamily="34" charset="0"/>
                        </a:rPr>
                        <a:t>home</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England</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England-home</a:t>
                      </a:r>
                    </a:p>
                  </a:txBody>
                  <a:tcPr marL="16328" marR="16328" marT="16328" marB="0" anchor="ctr"/>
                </a:tc>
                <a:extLst>
                  <a:ext uri="{0D108BD9-81ED-4DB2-BD59-A6C34878D82A}">
                    <a16:rowId xmlns:a16="http://schemas.microsoft.com/office/drawing/2014/main" val="1464155370"/>
                  </a:ext>
                </a:extLst>
              </a:tr>
              <a:tr h="421274">
                <a:tc>
                  <a:txBody>
                    <a:bodyPr/>
                    <a:lstStyle/>
                    <a:p>
                      <a:pPr algn="l" fontAlgn="ctr"/>
                      <a:r>
                        <a:rPr lang="en-US" sz="2100" b="0" i="0" u="none" strike="noStrike" dirty="0">
                          <a:solidFill>
                            <a:srgbClr val="000000"/>
                          </a:solidFill>
                          <a:effectLst/>
                          <a:latin typeface="Segoe UI" panose="020B0502040204020203" pitchFamily="34" charset="0"/>
                        </a:rPr>
                        <a:t>draw</a:t>
                      </a:r>
                    </a:p>
                  </a:txBody>
                  <a:tcPr marL="16328" marR="16328" marT="16328" marB="0" anchor="ctr"/>
                </a:tc>
                <a:tc>
                  <a:txBody>
                    <a:bodyPr/>
                    <a:lstStyle/>
                    <a:p>
                      <a:pPr algn="l" fontAlgn="ctr"/>
                      <a:r>
                        <a:rPr lang="en-US" sz="2100" b="0" i="0" u="none" strike="noStrike" dirty="0">
                          <a:solidFill>
                            <a:srgbClr val="000000"/>
                          </a:solidFill>
                          <a:effectLst/>
                          <a:latin typeface="Segoe UI" panose="020B0502040204020203" pitchFamily="34" charset="0"/>
                        </a:rPr>
                        <a:t>draw</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draw-draw</a:t>
                      </a:r>
                    </a:p>
                  </a:txBody>
                  <a:tcPr marL="16328" marR="16328" marT="16328" marB="0" anchor="ctr"/>
                </a:tc>
                <a:extLst>
                  <a:ext uri="{0D108BD9-81ED-4DB2-BD59-A6C34878D82A}">
                    <a16:rowId xmlns:a16="http://schemas.microsoft.com/office/drawing/2014/main" val="3647593781"/>
                  </a:ext>
                </a:extLst>
              </a:tr>
              <a:tr h="421274">
                <a:tc>
                  <a:txBody>
                    <a:bodyPr/>
                    <a:lstStyle/>
                    <a:p>
                      <a:pPr algn="l" fontAlgn="ctr"/>
                      <a:r>
                        <a:rPr lang="en-US" sz="2100" b="0" i="0" u="none" strike="noStrike">
                          <a:solidFill>
                            <a:srgbClr val="000000"/>
                          </a:solidFill>
                          <a:effectLst/>
                          <a:latin typeface="Segoe UI" panose="020B0502040204020203" pitchFamily="34" charset="0"/>
                        </a:rPr>
                        <a:t>home</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England</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England-home</a:t>
                      </a:r>
                    </a:p>
                  </a:txBody>
                  <a:tcPr marL="16328" marR="16328" marT="16328" marB="0" anchor="ctr"/>
                </a:tc>
                <a:extLst>
                  <a:ext uri="{0D108BD9-81ED-4DB2-BD59-A6C34878D82A}">
                    <a16:rowId xmlns:a16="http://schemas.microsoft.com/office/drawing/2014/main" val="1786497139"/>
                  </a:ext>
                </a:extLst>
              </a:tr>
              <a:tr h="421274">
                <a:tc>
                  <a:txBody>
                    <a:bodyPr/>
                    <a:lstStyle/>
                    <a:p>
                      <a:pPr algn="l" fontAlgn="ctr"/>
                      <a:r>
                        <a:rPr lang="en-US" sz="2100" b="0" i="0" u="none" strike="noStrike" dirty="0">
                          <a:solidFill>
                            <a:srgbClr val="000000"/>
                          </a:solidFill>
                          <a:effectLst/>
                          <a:latin typeface="Segoe UI" panose="020B0502040204020203" pitchFamily="34" charset="0"/>
                        </a:rPr>
                        <a:t>home</a:t>
                      </a:r>
                    </a:p>
                  </a:txBody>
                  <a:tcPr marL="16328" marR="16328" marT="16328" marB="0" anchor="ctr"/>
                </a:tc>
                <a:tc>
                  <a:txBody>
                    <a:bodyPr/>
                    <a:lstStyle/>
                    <a:p>
                      <a:pPr algn="l" fontAlgn="ctr"/>
                      <a:r>
                        <a:rPr lang="en-US" sz="2100" b="0" i="0" u="none" strike="noStrike">
                          <a:solidFill>
                            <a:srgbClr val="000000"/>
                          </a:solidFill>
                          <a:effectLst/>
                          <a:latin typeface="Segoe UI" panose="020B0502040204020203" pitchFamily="34" charset="0"/>
                        </a:rPr>
                        <a:t>England</a:t>
                      </a:r>
                    </a:p>
                  </a:txBody>
                  <a:tcPr marL="16328" marR="16328" marT="16328" marB="0" anchor="ctr"/>
                </a:tc>
                <a:tc>
                  <a:txBody>
                    <a:bodyPr/>
                    <a:lstStyle/>
                    <a:p>
                      <a:pPr algn="l" fontAlgn="ctr"/>
                      <a:r>
                        <a:rPr lang="en-US" sz="2100" b="0" i="0" u="none" strike="noStrike" dirty="0">
                          <a:solidFill>
                            <a:srgbClr val="000000"/>
                          </a:solidFill>
                          <a:effectLst/>
                          <a:latin typeface="Segoe UI" panose="020B0502040204020203" pitchFamily="34" charset="0"/>
                        </a:rPr>
                        <a:t>England-home</a:t>
                      </a:r>
                    </a:p>
                  </a:txBody>
                  <a:tcPr marL="16328" marR="16328" marT="16328" marB="0" anchor="ctr"/>
                </a:tc>
                <a:extLst>
                  <a:ext uri="{0D108BD9-81ED-4DB2-BD59-A6C34878D82A}">
                    <a16:rowId xmlns:a16="http://schemas.microsoft.com/office/drawing/2014/main" val="3936448442"/>
                  </a:ext>
                </a:extLst>
              </a:tr>
            </a:tbl>
          </a:graphicData>
        </a:graphic>
      </p:graphicFrame>
    </p:spTree>
    <p:extLst>
      <p:ext uri="{BB962C8B-B14F-4D97-AF65-F5344CB8AC3E}">
        <p14:creationId xmlns:p14="http://schemas.microsoft.com/office/powerpoint/2010/main" val="25525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D175-C171-2B43-0B20-2ED2A289B581}"/>
              </a:ext>
            </a:extLst>
          </p:cNvPr>
          <p:cNvSpPr>
            <a:spLocks noGrp="1"/>
          </p:cNvSpPr>
          <p:nvPr>
            <p:ph type="title"/>
          </p:nvPr>
        </p:nvSpPr>
        <p:spPr>
          <a:xfrm>
            <a:off x="838200" y="800994"/>
            <a:ext cx="3687491" cy="2056896"/>
          </a:xfrm>
        </p:spPr>
        <p:txBody>
          <a:bodyPr vert="horz" lIns="91440" tIns="45720" rIns="91440" bIns="45720" rtlCol="0" anchor="t">
            <a:normAutofit/>
          </a:bodyPr>
          <a:lstStyle/>
          <a:p>
            <a:r>
              <a:rPr lang="en-US" sz="3200" kern="1200" dirty="0">
                <a:solidFill>
                  <a:schemeClr val="tx1"/>
                </a:solidFill>
                <a:latin typeface="+mj-lt"/>
                <a:ea typeface="+mj-ea"/>
                <a:cs typeface="+mj-cs"/>
              </a:rPr>
              <a:t>One More Addition</a:t>
            </a:r>
          </a:p>
        </p:txBody>
      </p:sp>
      <p:sp>
        <p:nvSpPr>
          <p:cNvPr id="3" name="Content Placeholder 2">
            <a:extLst>
              <a:ext uri="{FF2B5EF4-FFF2-40B4-BE49-F238E27FC236}">
                <a16:creationId xmlns:a16="http://schemas.microsoft.com/office/drawing/2014/main" id="{FA9F1B44-6873-4C46-DAA5-3B09461D670D}"/>
              </a:ext>
            </a:extLst>
          </p:cNvPr>
          <p:cNvSpPr>
            <a:spLocks noGrp="1"/>
          </p:cNvSpPr>
          <p:nvPr>
            <p:ph sz="half" idx="1"/>
          </p:nvPr>
        </p:nvSpPr>
        <p:spPr>
          <a:xfrm>
            <a:off x="5341546" y="751555"/>
            <a:ext cx="5946040" cy="2106334"/>
          </a:xfrm>
        </p:spPr>
        <p:txBody>
          <a:bodyPr vert="horz" lIns="91440" tIns="45720" rIns="91440" bIns="45720" rtlCol="0" anchor="t">
            <a:normAutofit/>
          </a:bodyPr>
          <a:lstStyle/>
          <a:p>
            <a:r>
              <a:rPr lang="en-US" sz="2000" dirty="0"/>
              <a:t>Another numerical column was added to the data matrix for use later in the analysis </a:t>
            </a:r>
          </a:p>
          <a:p>
            <a:r>
              <a:rPr lang="en-US" sz="2000" dirty="0"/>
              <a:t>This was done by taking the difference between the winning and losing scores in the data</a:t>
            </a:r>
          </a:p>
        </p:txBody>
      </p:sp>
      <p:sp>
        <p:nvSpPr>
          <p:cNvPr id="7" name="Slide Number Placeholder 6">
            <a:extLst>
              <a:ext uri="{FF2B5EF4-FFF2-40B4-BE49-F238E27FC236}">
                <a16:creationId xmlns:a16="http://schemas.microsoft.com/office/drawing/2014/main" id="{27054D9D-048F-04BE-C72D-F982BAD70EA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9713C8C-8E70-45D5-AE59-23E60168254E}"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grpSp>
        <p:nvGrpSpPr>
          <p:cNvPr id="13" name="Group 12">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Table 8">
            <a:extLst>
              <a:ext uri="{FF2B5EF4-FFF2-40B4-BE49-F238E27FC236}">
                <a16:creationId xmlns:a16="http://schemas.microsoft.com/office/drawing/2014/main" id="{D9A8FAD1-4CAA-196B-E334-6D07D2BF6ECF}"/>
              </a:ext>
            </a:extLst>
          </p:cNvPr>
          <p:cNvGraphicFramePr>
            <a:graphicFrameLocks noGrp="1"/>
          </p:cNvGraphicFramePr>
          <p:nvPr>
            <p:ph sz="half" idx="2"/>
            <p:extLst>
              <p:ext uri="{D42A27DB-BD31-4B8C-83A1-F6EECF244321}">
                <p14:modId xmlns:p14="http://schemas.microsoft.com/office/powerpoint/2010/main" val="116386785"/>
              </p:ext>
            </p:extLst>
          </p:nvPr>
        </p:nvGraphicFramePr>
        <p:xfrm>
          <a:off x="904410" y="3308596"/>
          <a:ext cx="10383177" cy="2677753"/>
        </p:xfrm>
        <a:graphic>
          <a:graphicData uri="http://schemas.openxmlformats.org/drawingml/2006/table">
            <a:tbl>
              <a:tblPr firstRow="1" bandRow="1">
                <a:tableStyleId>{5C22544A-7EE6-4342-B048-85BDC9FD1C3A}</a:tableStyleId>
              </a:tblPr>
              <a:tblGrid>
                <a:gridCol w="2604219">
                  <a:extLst>
                    <a:ext uri="{9D8B030D-6E8A-4147-A177-3AD203B41FA5}">
                      <a16:colId xmlns:a16="http://schemas.microsoft.com/office/drawing/2014/main" val="1321436630"/>
                    </a:ext>
                  </a:extLst>
                </a:gridCol>
                <a:gridCol w="2570520">
                  <a:extLst>
                    <a:ext uri="{9D8B030D-6E8A-4147-A177-3AD203B41FA5}">
                      <a16:colId xmlns:a16="http://schemas.microsoft.com/office/drawing/2014/main" val="670936551"/>
                    </a:ext>
                  </a:extLst>
                </a:gridCol>
                <a:gridCol w="2604219">
                  <a:extLst>
                    <a:ext uri="{9D8B030D-6E8A-4147-A177-3AD203B41FA5}">
                      <a16:colId xmlns:a16="http://schemas.microsoft.com/office/drawing/2014/main" val="3193072980"/>
                    </a:ext>
                  </a:extLst>
                </a:gridCol>
                <a:gridCol w="2604219">
                  <a:extLst>
                    <a:ext uri="{9D8B030D-6E8A-4147-A177-3AD203B41FA5}">
                      <a16:colId xmlns:a16="http://schemas.microsoft.com/office/drawing/2014/main" val="2920564349"/>
                    </a:ext>
                  </a:extLst>
                </a:gridCol>
              </a:tblGrid>
              <a:tr h="701608">
                <a:tc>
                  <a:txBody>
                    <a:bodyPr/>
                    <a:lstStyle/>
                    <a:p>
                      <a:pPr algn="l" fontAlgn="ctr"/>
                      <a:endParaRPr lang="en-US" sz="2000" b="1" i="0" u="none" strike="noStrike">
                        <a:solidFill>
                          <a:srgbClr val="FFFFFF"/>
                        </a:solidFill>
                        <a:effectLst/>
                        <a:latin typeface="Segoe UI" panose="020B0502040204020203" pitchFamily="34" charset="0"/>
                      </a:endParaRPr>
                    </a:p>
                    <a:p>
                      <a:pPr algn="l" fontAlgn="ctr"/>
                      <a:r>
                        <a:rPr lang="en-US" sz="2000" b="1" i="0" u="none" strike="noStrike">
                          <a:solidFill>
                            <a:srgbClr val="FFFFFF"/>
                          </a:solidFill>
                          <a:effectLst/>
                          <a:latin typeface="Segoe UI" panose="020B0502040204020203" pitchFamily="34" charset="0"/>
                        </a:rPr>
                        <a:t>home_score</a:t>
                      </a:r>
                    </a:p>
                  </a:txBody>
                  <a:tcPr marL="15319" marR="15319" marT="15319" marB="0" anchor="ctr"/>
                </a:tc>
                <a:tc>
                  <a:txBody>
                    <a:bodyPr/>
                    <a:lstStyle/>
                    <a:p>
                      <a:pPr algn="l" fontAlgn="ctr"/>
                      <a:endParaRPr lang="en-US" sz="2000" b="1" i="0" u="none" strike="noStrike">
                        <a:solidFill>
                          <a:srgbClr val="FFFFFF"/>
                        </a:solidFill>
                        <a:effectLst/>
                        <a:latin typeface="Segoe UI" panose="020B0502040204020203" pitchFamily="34" charset="0"/>
                      </a:endParaRPr>
                    </a:p>
                    <a:p>
                      <a:pPr algn="l" fontAlgn="ctr"/>
                      <a:r>
                        <a:rPr lang="en-US" sz="2000" b="1" i="0" u="none" strike="noStrike">
                          <a:solidFill>
                            <a:srgbClr val="FFFFFF"/>
                          </a:solidFill>
                          <a:effectLst/>
                          <a:latin typeface="Segoe UI" panose="020B0502040204020203" pitchFamily="34" charset="0"/>
                        </a:rPr>
                        <a:t>away_score</a:t>
                      </a:r>
                    </a:p>
                  </a:txBody>
                  <a:tcPr marL="15319" marR="15319" marT="15319" marB="0" anchor="ctr"/>
                </a:tc>
                <a:tc>
                  <a:txBody>
                    <a:bodyPr/>
                    <a:lstStyle/>
                    <a:p>
                      <a:pPr algn="l" fontAlgn="ctr"/>
                      <a:endParaRPr lang="en-US" sz="2000" b="1" i="0" u="none" strike="noStrike">
                        <a:solidFill>
                          <a:srgbClr val="FFFFFF"/>
                        </a:solidFill>
                        <a:effectLst/>
                        <a:latin typeface="Segoe UI" panose="020B0502040204020203" pitchFamily="34" charset="0"/>
                      </a:endParaRPr>
                    </a:p>
                    <a:p>
                      <a:pPr algn="l" fontAlgn="ctr"/>
                      <a:r>
                        <a:rPr lang="en-US" sz="2000" b="1" i="0" u="none" strike="noStrike">
                          <a:solidFill>
                            <a:srgbClr val="FFFFFF"/>
                          </a:solidFill>
                          <a:effectLst/>
                          <a:latin typeface="Segoe UI" panose="020B0502040204020203" pitchFamily="34" charset="0"/>
                        </a:rPr>
                        <a:t>outcome</a:t>
                      </a:r>
                    </a:p>
                  </a:txBody>
                  <a:tcPr marL="15319" marR="15319" marT="15319" marB="0" anchor="ctr"/>
                </a:tc>
                <a:tc>
                  <a:txBody>
                    <a:bodyPr/>
                    <a:lstStyle/>
                    <a:p>
                      <a:pPr algn="l" fontAlgn="ctr"/>
                      <a:endParaRPr lang="en-US" sz="2000" b="1" i="0" u="none" strike="noStrike">
                        <a:solidFill>
                          <a:srgbClr val="FFFFFF"/>
                        </a:solidFill>
                        <a:effectLst/>
                        <a:latin typeface="Segoe UI" panose="020B0502040204020203" pitchFamily="34" charset="0"/>
                      </a:endParaRPr>
                    </a:p>
                    <a:p>
                      <a:pPr algn="l" fontAlgn="ctr"/>
                      <a:r>
                        <a:rPr lang="en-US" sz="2000" b="1" i="0" u="none" strike="noStrike">
                          <a:solidFill>
                            <a:srgbClr val="FFFFFF"/>
                          </a:solidFill>
                          <a:effectLst/>
                          <a:latin typeface="Segoe UI" panose="020B0502040204020203" pitchFamily="34" charset="0"/>
                        </a:rPr>
                        <a:t>winning_margin </a:t>
                      </a:r>
                    </a:p>
                  </a:txBody>
                  <a:tcPr marL="15319" marR="15319" marT="15319" marB="0" anchor="ctr"/>
                </a:tc>
                <a:extLst>
                  <a:ext uri="{0D108BD9-81ED-4DB2-BD59-A6C34878D82A}">
                    <a16:rowId xmlns:a16="http://schemas.microsoft.com/office/drawing/2014/main" val="3186474099"/>
                  </a:ext>
                </a:extLst>
              </a:tr>
              <a:tr h="395229">
                <a:tc>
                  <a:txBody>
                    <a:bodyPr/>
                    <a:lstStyle/>
                    <a:p>
                      <a:pPr algn="r" fontAlgn="ctr"/>
                      <a:r>
                        <a:rPr lang="en-US" sz="2000" b="0" i="0" u="none" strike="noStrike">
                          <a:solidFill>
                            <a:srgbClr val="000000"/>
                          </a:solidFill>
                          <a:effectLst/>
                          <a:latin typeface="Segoe UI" panose="020B0502040204020203" pitchFamily="34" charset="0"/>
                        </a:rPr>
                        <a:t>19</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12</a:t>
                      </a:r>
                    </a:p>
                  </a:txBody>
                  <a:tcPr marL="15319" marR="15319" marT="15319" marB="0" anchor="ctr"/>
                </a:tc>
                <a:tc>
                  <a:txBody>
                    <a:bodyPr/>
                    <a:lstStyle/>
                    <a:p>
                      <a:pPr algn="l" fontAlgn="ctr"/>
                      <a:r>
                        <a:rPr lang="en-US" sz="2000" b="0" i="0" u="none" strike="noStrike">
                          <a:solidFill>
                            <a:srgbClr val="000000"/>
                          </a:solidFill>
                          <a:effectLst/>
                          <a:latin typeface="Segoe UI" panose="020B0502040204020203" pitchFamily="34" charset="0"/>
                        </a:rPr>
                        <a:t>Ireland-home</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7</a:t>
                      </a:r>
                    </a:p>
                  </a:txBody>
                  <a:tcPr marL="15319" marR="15319" marT="15319" marB="0" anchor="ctr"/>
                </a:tc>
                <a:extLst>
                  <a:ext uri="{0D108BD9-81ED-4DB2-BD59-A6C34878D82A}">
                    <a16:rowId xmlns:a16="http://schemas.microsoft.com/office/drawing/2014/main" val="333520928"/>
                  </a:ext>
                </a:extLst>
              </a:tr>
              <a:tr h="395229">
                <a:tc>
                  <a:txBody>
                    <a:bodyPr/>
                    <a:lstStyle/>
                    <a:p>
                      <a:pPr algn="r" fontAlgn="ctr"/>
                      <a:r>
                        <a:rPr lang="en-US" sz="2000" b="0" i="0" u="none" strike="noStrike">
                          <a:solidFill>
                            <a:srgbClr val="000000"/>
                          </a:solidFill>
                          <a:effectLst/>
                          <a:latin typeface="Segoe UI" panose="020B0502040204020203" pitchFamily="34" charset="0"/>
                        </a:rPr>
                        <a:t>42</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0</a:t>
                      </a:r>
                    </a:p>
                  </a:txBody>
                  <a:tcPr marL="15319" marR="15319" marT="15319" marB="0" anchor="ctr"/>
                </a:tc>
                <a:tc>
                  <a:txBody>
                    <a:bodyPr/>
                    <a:lstStyle/>
                    <a:p>
                      <a:pPr algn="l" fontAlgn="ctr"/>
                      <a:r>
                        <a:rPr lang="en-US" sz="2000" b="0" i="0" u="none" strike="noStrike">
                          <a:solidFill>
                            <a:srgbClr val="000000"/>
                          </a:solidFill>
                          <a:effectLst/>
                          <a:latin typeface="Segoe UI" panose="020B0502040204020203" pitchFamily="34" charset="0"/>
                        </a:rPr>
                        <a:t>Wales-home</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42</a:t>
                      </a:r>
                    </a:p>
                  </a:txBody>
                  <a:tcPr marL="15319" marR="15319" marT="15319" marB="0" anchor="ctr"/>
                </a:tc>
                <a:extLst>
                  <a:ext uri="{0D108BD9-81ED-4DB2-BD59-A6C34878D82A}">
                    <a16:rowId xmlns:a16="http://schemas.microsoft.com/office/drawing/2014/main" val="1765462233"/>
                  </a:ext>
                </a:extLst>
              </a:tr>
              <a:tr h="395229">
                <a:tc>
                  <a:txBody>
                    <a:bodyPr/>
                    <a:lstStyle/>
                    <a:p>
                      <a:pPr algn="r" fontAlgn="ctr"/>
                      <a:r>
                        <a:rPr lang="en-US" sz="2000" b="0" i="0" u="none" strike="noStrike">
                          <a:solidFill>
                            <a:srgbClr val="000000"/>
                          </a:solidFill>
                          <a:effectLst/>
                          <a:latin typeface="Segoe UI" panose="020B0502040204020203" pitchFamily="34" charset="0"/>
                        </a:rPr>
                        <a:t>24</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17</a:t>
                      </a:r>
                    </a:p>
                  </a:txBody>
                  <a:tcPr marL="15319" marR="15319" marT="15319" marB="0" anchor="ctr"/>
                </a:tc>
                <a:tc>
                  <a:txBody>
                    <a:bodyPr/>
                    <a:lstStyle/>
                    <a:p>
                      <a:pPr algn="l" fontAlgn="ctr"/>
                      <a:r>
                        <a:rPr lang="en-US" sz="2000" b="0" i="0" u="none" strike="noStrike">
                          <a:solidFill>
                            <a:srgbClr val="000000"/>
                          </a:solidFill>
                          <a:effectLst/>
                          <a:latin typeface="Segoe UI" panose="020B0502040204020203" pitchFamily="34" charset="0"/>
                        </a:rPr>
                        <a:t>France-home</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7</a:t>
                      </a:r>
                    </a:p>
                  </a:txBody>
                  <a:tcPr marL="15319" marR="15319" marT="15319" marB="0" anchor="ctr"/>
                </a:tc>
                <a:extLst>
                  <a:ext uri="{0D108BD9-81ED-4DB2-BD59-A6C34878D82A}">
                    <a16:rowId xmlns:a16="http://schemas.microsoft.com/office/drawing/2014/main" val="701760816"/>
                  </a:ext>
                </a:extLst>
              </a:tr>
              <a:tr h="395229">
                <a:tc>
                  <a:txBody>
                    <a:bodyPr/>
                    <a:lstStyle/>
                    <a:p>
                      <a:pPr algn="r" fontAlgn="ctr"/>
                      <a:r>
                        <a:rPr lang="en-US" sz="2000" b="0" i="0" u="none" strike="noStrike">
                          <a:solidFill>
                            <a:srgbClr val="000000"/>
                          </a:solidFill>
                          <a:effectLst/>
                          <a:latin typeface="Segoe UI" panose="020B0502040204020203" pitchFamily="34" charset="0"/>
                        </a:rPr>
                        <a:t>6</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13</a:t>
                      </a:r>
                    </a:p>
                  </a:txBody>
                  <a:tcPr marL="15319" marR="15319" marT="15319" marB="0" anchor="ctr"/>
                </a:tc>
                <a:tc>
                  <a:txBody>
                    <a:bodyPr/>
                    <a:lstStyle/>
                    <a:p>
                      <a:pPr algn="l" fontAlgn="ctr"/>
                      <a:r>
                        <a:rPr lang="en-US" sz="2000" b="0" i="0" u="none" strike="noStrike">
                          <a:solidFill>
                            <a:srgbClr val="000000"/>
                          </a:solidFill>
                          <a:effectLst/>
                          <a:latin typeface="Segoe UI" panose="020B0502040204020203" pitchFamily="34" charset="0"/>
                        </a:rPr>
                        <a:t>England-away</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7</a:t>
                      </a:r>
                    </a:p>
                  </a:txBody>
                  <a:tcPr marL="15319" marR="15319" marT="15319" marB="0" anchor="ctr"/>
                </a:tc>
                <a:extLst>
                  <a:ext uri="{0D108BD9-81ED-4DB2-BD59-A6C34878D82A}">
                    <a16:rowId xmlns:a16="http://schemas.microsoft.com/office/drawing/2014/main" val="3562872108"/>
                  </a:ext>
                </a:extLst>
              </a:tr>
              <a:tr h="395229">
                <a:tc>
                  <a:txBody>
                    <a:bodyPr/>
                    <a:lstStyle/>
                    <a:p>
                      <a:pPr algn="r" fontAlgn="ctr"/>
                      <a:r>
                        <a:rPr lang="en-US" sz="2000" b="0" i="0" u="none" strike="noStrike">
                          <a:solidFill>
                            <a:srgbClr val="000000"/>
                          </a:solidFill>
                          <a:effectLst/>
                          <a:latin typeface="Segoe UI" panose="020B0502040204020203" pitchFamily="34" charset="0"/>
                        </a:rPr>
                        <a:t>24</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14</a:t>
                      </a:r>
                    </a:p>
                  </a:txBody>
                  <a:tcPr marL="15319" marR="15319" marT="15319" marB="0" anchor="ctr"/>
                </a:tc>
                <a:tc>
                  <a:txBody>
                    <a:bodyPr/>
                    <a:lstStyle/>
                    <a:p>
                      <a:pPr algn="l" fontAlgn="ctr"/>
                      <a:r>
                        <a:rPr lang="en-US" sz="2000" b="0" i="0" u="none" strike="noStrike">
                          <a:solidFill>
                            <a:srgbClr val="000000"/>
                          </a:solidFill>
                          <a:effectLst/>
                          <a:latin typeface="Segoe UI" panose="020B0502040204020203" pitchFamily="34" charset="0"/>
                        </a:rPr>
                        <a:t>Ireland-home</a:t>
                      </a:r>
                    </a:p>
                  </a:txBody>
                  <a:tcPr marL="15319" marR="15319" marT="15319" marB="0" anchor="ctr"/>
                </a:tc>
                <a:tc>
                  <a:txBody>
                    <a:bodyPr/>
                    <a:lstStyle/>
                    <a:p>
                      <a:pPr algn="r" fontAlgn="ctr"/>
                      <a:r>
                        <a:rPr lang="en-US" sz="2000" b="0" i="0" u="none" strike="noStrike">
                          <a:solidFill>
                            <a:srgbClr val="000000"/>
                          </a:solidFill>
                          <a:effectLst/>
                          <a:latin typeface="Segoe UI" panose="020B0502040204020203" pitchFamily="34" charset="0"/>
                        </a:rPr>
                        <a:t>10</a:t>
                      </a:r>
                    </a:p>
                  </a:txBody>
                  <a:tcPr marL="15319" marR="15319" marT="15319" marB="0" anchor="ctr"/>
                </a:tc>
                <a:extLst>
                  <a:ext uri="{0D108BD9-81ED-4DB2-BD59-A6C34878D82A}">
                    <a16:rowId xmlns:a16="http://schemas.microsoft.com/office/drawing/2014/main" val="2848016350"/>
                  </a:ext>
                </a:extLst>
              </a:tr>
            </a:tbl>
          </a:graphicData>
        </a:graphic>
      </p:graphicFrame>
      <p:sp>
        <p:nvSpPr>
          <p:cNvPr id="9" name="Arrow: Down 8">
            <a:extLst>
              <a:ext uri="{FF2B5EF4-FFF2-40B4-BE49-F238E27FC236}">
                <a16:creationId xmlns:a16="http://schemas.microsoft.com/office/drawing/2014/main" id="{49A85044-4679-2602-C502-1138319FDF32}"/>
              </a:ext>
            </a:extLst>
          </p:cNvPr>
          <p:cNvSpPr/>
          <p:nvPr/>
        </p:nvSpPr>
        <p:spPr>
          <a:xfrm>
            <a:off x="9326880" y="2098553"/>
            <a:ext cx="995680" cy="1193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063690"/>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{D540E157-84FF-44C4-B6E8-73C6FD6783A9}tf89080264_win32</Template>
  <TotalTime>30547</TotalTime>
  <Words>3415</Words>
  <Application>Microsoft Office PowerPoint</Application>
  <PresentationFormat>Widescreen</PresentationFormat>
  <Paragraphs>502</Paragraphs>
  <Slides>27</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Calibri Light</vt:lpstr>
      <vt:lpstr>Century Gothic</vt:lpstr>
      <vt:lpstr>Elephant</vt:lpstr>
      <vt:lpstr>Segoe UI</vt:lpstr>
      <vt:lpstr>Brush</vt:lpstr>
      <vt:lpstr>Office Theme</vt:lpstr>
      <vt:lpstr>Using Data Mining Techniques To Predict the Rugby World Cup 2023 Winner</vt:lpstr>
      <vt:lpstr>Outline</vt:lpstr>
      <vt:lpstr>Why Should We Care? </vt:lpstr>
      <vt:lpstr>Why Should We Care? </vt:lpstr>
      <vt:lpstr>Why Should We Care? </vt:lpstr>
      <vt:lpstr>About the Data</vt:lpstr>
      <vt:lpstr>A Sample Visualization</vt:lpstr>
      <vt:lpstr>Cleaning and Organizing the Data</vt:lpstr>
      <vt:lpstr>One More Addition</vt:lpstr>
      <vt:lpstr>Distribution of Rugby Games Across Recorded History </vt:lpstr>
      <vt:lpstr>Distribution of Rugby Games Across Recorded History </vt:lpstr>
      <vt:lpstr>Association Rules For Winning Since 2000</vt:lpstr>
      <vt:lpstr>Performing Well Away?</vt:lpstr>
      <vt:lpstr>Rugby Today </vt:lpstr>
      <vt:lpstr>Rugby Today </vt:lpstr>
      <vt:lpstr>Association Rule Mining With Recent Data</vt:lpstr>
      <vt:lpstr>Association Rule Mining With Recent Data – Who Wins Away From Home?</vt:lpstr>
      <vt:lpstr>Naïve Bayes Classification – Preparing the Data</vt:lpstr>
      <vt:lpstr>Variable Frequency in the Data</vt:lpstr>
      <vt:lpstr>Naïve Bayes Classification - Results</vt:lpstr>
      <vt:lpstr>Decision Trees – Who Wins?</vt:lpstr>
      <vt:lpstr>Decision Trees – Who Wins?</vt:lpstr>
      <vt:lpstr>Decision Trees Can We Improve The Model?</vt:lpstr>
      <vt:lpstr>Decision Trees Can We Improve The Model?</vt:lpstr>
      <vt:lpstr>Summary</vt:lpstr>
      <vt:lpstr>Conclusions and Predictions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Mining Techniques To Predict the Rugby World Cup 2023 Winner</dc:title>
  <dc:creator>Logan Roach</dc:creator>
  <cp:lastModifiedBy>Logan Roach</cp:lastModifiedBy>
  <cp:revision>6</cp:revision>
  <dcterms:created xsi:type="dcterms:W3CDTF">2023-08-13T14:40:38Z</dcterms:created>
  <dcterms:modified xsi:type="dcterms:W3CDTF">2023-09-15T22:09:22Z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